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3" r:id="rId2"/>
    <p:sldId id="295" r:id="rId3"/>
    <p:sldId id="278" r:id="rId4"/>
    <p:sldId id="281" r:id="rId5"/>
    <p:sldId id="297" r:id="rId6"/>
    <p:sldId id="291" r:id="rId7"/>
    <p:sldId id="283" r:id="rId8"/>
    <p:sldId id="292" r:id="rId9"/>
    <p:sldId id="311" r:id="rId10"/>
    <p:sldId id="290" r:id="rId11"/>
    <p:sldId id="298" r:id="rId12"/>
    <p:sldId id="300" r:id="rId13"/>
    <p:sldId id="302" r:id="rId14"/>
    <p:sldId id="301" r:id="rId15"/>
    <p:sldId id="285" r:id="rId16"/>
    <p:sldId id="304" r:id="rId17"/>
    <p:sldId id="305" r:id="rId18"/>
    <p:sldId id="306" r:id="rId19"/>
    <p:sldId id="307" r:id="rId20"/>
    <p:sldId id="286" r:id="rId21"/>
    <p:sldId id="308" r:id="rId22"/>
    <p:sldId id="309" r:id="rId23"/>
    <p:sldId id="310" r:id="rId24"/>
    <p:sldId id="279" r:id="rId25"/>
    <p:sldId id="277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0" autoAdjust="0"/>
    <p:restoredTop sz="94660"/>
  </p:normalViewPr>
  <p:slideViewPr>
    <p:cSldViewPr snapToGrid="0">
      <p:cViewPr varScale="1">
        <p:scale>
          <a:sx n="92" d="100"/>
          <a:sy n="92" d="100"/>
        </p:scale>
        <p:origin x="685" y="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7AEC0-8F9D-47D3-AC50-38156D05D7F5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9DEF0-AD9C-4BEC-8A77-AA9D1DF37E1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82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5bb2be68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5bb2be68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41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795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529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300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717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189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360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003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8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18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446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896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130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361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44a87628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44a87628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119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44a87628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44a87628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77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5bb2be68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5bb2be68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90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47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4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381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47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44a87628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44a87628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28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904EA-2FBF-36A7-82D9-D1A35D39B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5464FC-1D0D-808E-43DB-F2E355D8B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121374-6297-FB83-D053-AB64893D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BF8995-0E59-77BC-D33E-0A329F34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7E85B4-6319-3242-6140-E9761A12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94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EA48F4-3712-7593-5CCC-912524E5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275470-742B-CE95-818E-4B28ED2EA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18DE9F-A5E7-F49B-F1F8-4022EF64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94F488-C67F-6CAD-2E1C-4573BD63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71C26-BFF3-CAB4-C21E-BE2E7411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831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FE5E16-EE71-B1F7-6F21-DD840895F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3139FD-1F63-2368-1C3E-CA02BBD9C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77A954-39F4-5E2E-806A-B766B986B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C22F3C-CA9A-07E5-20D0-C3B6F314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ACD316-500B-34B1-A3F0-CE92BE6A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915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2FA1CC-F574-D1EB-1DCA-F21BFB07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F69F70-ECD3-31F2-BBC4-D5DDC1F8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CE03D6-8E33-6853-4CDC-2D7AEC72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A68677-FA04-0E9B-1DEB-AC4323D0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390B15-7CDA-52BD-9CC9-578E0C8DE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316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945A0A-63FD-4656-D702-548B3184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3F1B0D-545E-94A0-950F-FB319FEDB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6DC95D-4425-8790-C857-4309CD77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0595B3-A16D-4993-645C-F829F103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F28250-E020-F2EA-35D2-73AF3A29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60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7F0883-C260-2EA9-96CD-3191DC362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A5493-CF79-5059-D5E5-9E086A8BF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6DC465-378D-166B-E186-282B43765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08384A-E997-051F-1955-31E35481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D7DB19-0FFC-48C9-A874-1E0F517C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803785-B612-88A5-BC43-402E80C54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20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5F507E-367D-C0BA-C45F-4787D4B8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A4B6BE-A859-D4B9-3EEE-DED342D12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1D63C0-0647-AEE9-D647-E950F7EB4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7CA19D-0B13-34CA-6B7A-20F420845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2112376-7DEB-0A36-238C-5D72AFF18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816F3CD-0B04-FE8E-2FCB-559A59D6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0859E5-CB21-8B36-F4D2-A13E7D01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8508E44-770D-AA47-D996-37765F25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007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3DEB8-F431-C346-182B-9E5EFE6D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CECAB4-F0F0-7EA9-290A-9F521135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EA92192-396B-C420-E84A-F7AC25ED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6283AA5-E425-B234-B77D-D722B89C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01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DA93EB5-2F78-F082-850D-0D79D976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5D8B6DF-AD94-9E3B-1456-1059C451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2CC44F-8DCE-5F5C-234D-25E9292F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69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4AF6D-004B-0F51-1DC1-0E8A1D70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A5A3D0-B54D-3CFC-9569-3F0C53518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C640DD-88D9-32E7-316E-1C78577FA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22BA07-ECD5-6C7E-D7B0-2EF4A319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8C26F0-E9F1-44A5-102B-95EAC109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0C0971-4B2B-342F-500D-61E3E27F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03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FF61A-ADBB-FC95-1FBE-338E6DD4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90454F-1F46-3EF8-261E-C0AF43154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00A460-8F3B-CDF5-F0F9-BA3BB8FB2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EAD8C4-97BC-E4AF-0A49-F82D85655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89C548-D59A-DDC7-5854-4DCBF95C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F15B49-5802-A0F6-4EB1-56447BDE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70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1CD21-73B2-B01D-C53F-C071791C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C54A24-2E6B-B50D-A979-9154E59AF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4F2975B-FC49-973A-3F1A-0DAEBF61F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9D7B1-AE2E-4E31-9970-CCC023E0BC94}" type="datetimeFigureOut">
              <a:rPr lang="ru-RU" smtClean="0"/>
              <a:pPr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D433F4-B03B-CD35-4929-29DFCFBA6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85E6D3-A466-2511-CB40-BE3E2DD69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3BC52-2E60-41DB-BCF8-EDEA30CE01C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19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www.cvat.a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4DC986-4A89-5533-2402-9B80E56E4FE9}"/>
              </a:ext>
            </a:extLst>
          </p:cNvPr>
          <p:cNvSpPr txBox="1"/>
          <p:nvPr/>
        </p:nvSpPr>
        <p:spPr>
          <a:xfrm>
            <a:off x="485796" y="1510015"/>
            <a:ext cx="11316566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Разработка системы оценки вовлеченности и посещаемости студентов на основе компьютерного зрения (по статическим изображениям учебных аудиторий)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EB731-DB24-5769-E313-CAB08002E1C5}"/>
              </a:ext>
            </a:extLst>
          </p:cNvPr>
          <p:cNvSpPr txBox="1"/>
          <p:nvPr/>
        </p:nvSpPr>
        <p:spPr>
          <a:xfrm>
            <a:off x="485795" y="4784122"/>
            <a:ext cx="1899189" cy="648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Трек №2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Команда 7</a:t>
            </a:r>
          </a:p>
        </p:txBody>
      </p:sp>
    </p:spTree>
    <p:extLst>
      <p:ext uri="{BB962C8B-B14F-4D97-AF65-F5344CB8AC3E}">
        <p14:creationId xmlns:p14="http://schemas.microsoft.com/office/powerpoint/2010/main" val="43879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4a876283_0_10"/>
          <p:cNvSpPr txBox="1">
            <a:spLocks noGrp="1"/>
          </p:cNvSpPr>
          <p:nvPr>
            <p:ph type="body" idx="1"/>
          </p:nvPr>
        </p:nvSpPr>
        <p:spPr>
          <a:xfrm>
            <a:off x="0" y="1090218"/>
            <a:ext cx="10722204" cy="52661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Собрано </a:t>
            </a:r>
            <a:r>
              <a:rPr lang="ru-RU" sz="2800" b="1" dirty="0">
                <a:ea typeface="Calibri" panose="020F0502020204030204" pitchFamily="34" charset="0"/>
              </a:rPr>
              <a:t>550</a:t>
            </a:r>
            <a:r>
              <a:rPr lang="ru-RU" sz="2800" dirty="0">
                <a:ea typeface="Calibri" panose="020F0502020204030204" pitchFamily="34" charset="0"/>
              </a:rPr>
              <a:t> </a:t>
            </a:r>
            <a:r>
              <a:rPr lang="ru-RU" sz="2800" b="1" dirty="0">
                <a:ea typeface="Calibri" panose="020F0502020204030204" pitchFamily="34" charset="0"/>
              </a:rPr>
              <a:t>шт. </a:t>
            </a:r>
            <a:r>
              <a:rPr lang="ru-RU" sz="2800" dirty="0">
                <a:ea typeface="Calibri" panose="020F0502020204030204" pitchFamily="34" charset="0"/>
              </a:rPr>
              <a:t>оригинальных фотографий учебных аудиторий, из которых размечено </a:t>
            </a:r>
            <a:r>
              <a:rPr lang="ru-RU" sz="2800" b="1" dirty="0">
                <a:ea typeface="Calibri" panose="020F0502020204030204" pitchFamily="34" charset="0"/>
              </a:rPr>
              <a:t>430 шт.</a:t>
            </a: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Размечено </a:t>
            </a:r>
            <a:r>
              <a:rPr lang="ru-RU" sz="2800" b="1" dirty="0">
                <a:ea typeface="Calibri" panose="020F0502020204030204" pitchFamily="34" charset="0"/>
              </a:rPr>
              <a:t>11 270 </a:t>
            </a:r>
            <a:r>
              <a:rPr lang="ru-RU" sz="2800" b="1" dirty="0" err="1">
                <a:ea typeface="Calibri" panose="020F0502020204030204" pitchFamily="34" charset="0"/>
              </a:rPr>
              <a:t>кропов</a:t>
            </a:r>
            <a:r>
              <a:rPr lang="ru-RU" sz="2800" b="1" dirty="0">
                <a:ea typeface="Calibri" panose="020F0502020204030204" pitchFamily="34" charset="0"/>
              </a:rPr>
              <a:t> </a:t>
            </a:r>
            <a:r>
              <a:rPr lang="ru-RU" sz="2800" dirty="0">
                <a:ea typeface="Calibri" panose="020F0502020204030204" pitchFamily="34" charset="0"/>
              </a:rPr>
              <a:t>изображений голов обучающихся и преподавателей.</a:t>
            </a: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Каждый </a:t>
            </a:r>
            <a:r>
              <a:rPr lang="ru-RU" sz="2800" dirty="0" err="1">
                <a:ea typeface="Calibri" panose="020F0502020204030204" pitchFamily="34" charset="0"/>
              </a:rPr>
              <a:t>кроп</a:t>
            </a:r>
            <a:r>
              <a:rPr lang="ru-RU" sz="2800" dirty="0">
                <a:ea typeface="Calibri" panose="020F0502020204030204" pitchFamily="34" charset="0"/>
              </a:rPr>
              <a:t> классифицирован на «</a:t>
            </a:r>
            <a:r>
              <a:rPr lang="en-US" sz="2800" dirty="0">
                <a:ea typeface="Calibri" panose="020F0502020204030204" pitchFamily="34" charset="0"/>
              </a:rPr>
              <a:t>engaged</a:t>
            </a:r>
            <a:r>
              <a:rPr lang="ru-RU" sz="2800" dirty="0">
                <a:ea typeface="Calibri" panose="020F0502020204030204" pitchFamily="34" charset="0"/>
              </a:rPr>
              <a:t>», «</a:t>
            </a:r>
            <a:r>
              <a:rPr lang="en-US" sz="2800" dirty="0">
                <a:ea typeface="Calibri" panose="020F0502020204030204" pitchFamily="34" charset="0"/>
              </a:rPr>
              <a:t>disengaged</a:t>
            </a:r>
            <a:r>
              <a:rPr lang="ru-RU" sz="2800" dirty="0">
                <a:ea typeface="Calibri" panose="020F0502020204030204" pitchFamily="34" charset="0"/>
              </a:rPr>
              <a:t>», «</a:t>
            </a:r>
            <a:r>
              <a:rPr lang="en-US" sz="2800" dirty="0">
                <a:ea typeface="Calibri" panose="020F0502020204030204" pitchFamily="34" charset="0"/>
              </a:rPr>
              <a:t>unknown</a:t>
            </a:r>
            <a:r>
              <a:rPr lang="ru-RU" sz="2800" dirty="0">
                <a:ea typeface="Calibri" panose="020F0502020204030204" pitchFamily="34" charset="0"/>
              </a:rPr>
              <a:t>, «</a:t>
            </a:r>
            <a:r>
              <a:rPr lang="en-US" sz="2800" dirty="0">
                <a:ea typeface="Calibri" panose="020F0502020204030204" pitchFamily="34" charset="0"/>
              </a:rPr>
              <a:t>teacher</a:t>
            </a:r>
            <a:r>
              <a:rPr lang="ru-RU" sz="2800" dirty="0">
                <a:ea typeface="Calibri" panose="020F0502020204030204" pitchFamily="34" charset="0"/>
              </a:rPr>
              <a:t>»</a:t>
            </a: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Выгружены </a:t>
            </a:r>
            <a:r>
              <a:rPr lang="ru-RU" sz="2800" dirty="0" err="1">
                <a:ea typeface="Calibri" panose="020F0502020204030204" pitchFamily="34" charset="0"/>
              </a:rPr>
              <a:t>датасеты</a:t>
            </a:r>
            <a:r>
              <a:rPr lang="ru-RU" sz="2800" dirty="0">
                <a:ea typeface="Calibri" panose="020F0502020204030204" pitchFamily="34" charset="0"/>
              </a:rPr>
              <a:t> разметок в читаемом нейросетями формате </a:t>
            </a:r>
            <a:r>
              <a:rPr lang="en-US" sz="2800" dirty="0" err="1">
                <a:ea typeface="Calibri" panose="020F0502020204030204" pitchFamily="34" charset="0"/>
              </a:rPr>
              <a:t>Ultralytics</a:t>
            </a:r>
            <a:r>
              <a:rPr lang="en-US" sz="2800" dirty="0">
                <a:ea typeface="Calibri" panose="020F0502020204030204" pitchFamily="34" charset="0"/>
              </a:rPr>
              <a:t> YOLO Classification 1.0</a:t>
            </a:r>
            <a:r>
              <a:rPr lang="ru-RU" sz="2800" dirty="0">
                <a:ea typeface="Calibri" panose="020F0502020204030204" pitchFamily="34" charset="0"/>
              </a:rPr>
              <a:t>.</a:t>
            </a: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dirty="0">
                <a:ea typeface="Calibri" panose="020F0502020204030204" pitchFamily="34" charset="0"/>
              </a:rPr>
              <a:t>Данные размещены в </a:t>
            </a:r>
            <a:r>
              <a:rPr lang="en-US" sz="2800" dirty="0">
                <a:ea typeface="Calibri" panose="020F0502020204030204" pitchFamily="34" charset="0"/>
              </a:rPr>
              <a:t>Google Drive</a:t>
            </a:r>
            <a:r>
              <a:rPr lang="ru-RU" sz="2800" dirty="0">
                <a:ea typeface="Calibri" panose="020F0502020204030204" pitchFamily="34" charset="0"/>
              </a:rPr>
              <a:t>.</a:t>
            </a:r>
          </a:p>
        </p:txBody>
      </p:sp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 sz="1800" b="1"/>
          </a:p>
        </p:txBody>
      </p:sp>
      <p:sp>
        <p:nvSpPr>
          <p:cNvPr id="9" name="Google Shape;90;g3144a876283_0_10">
            <a:extLst>
              <a:ext uri="{FF2B5EF4-FFF2-40B4-BE49-F238E27FC236}">
                <a16:creationId xmlns:a16="http://schemas.microsoft.com/office/drawing/2014/main" id="{C1D8DA44-3E9A-4AB5-9A54-C5E9CB67687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С «нуля» собран уникальный датасет</a:t>
            </a:r>
          </a:p>
        </p:txBody>
      </p:sp>
    </p:spTree>
    <p:extLst>
      <p:ext uri="{BB962C8B-B14F-4D97-AF65-F5344CB8AC3E}">
        <p14:creationId xmlns:p14="http://schemas.microsoft.com/office/powerpoint/2010/main" val="286805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4a876283_0_10"/>
          <p:cNvSpPr txBox="1">
            <a:spLocks noGrp="1"/>
          </p:cNvSpPr>
          <p:nvPr>
            <p:ph type="body" idx="1"/>
          </p:nvPr>
        </p:nvSpPr>
        <p:spPr>
          <a:xfrm>
            <a:off x="245097" y="1090218"/>
            <a:ext cx="10999008" cy="346123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1" algn="just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dirty="0">
                <a:highlight>
                  <a:schemeClr val="lt1"/>
                </a:highlight>
              </a:rPr>
              <a:t> Для обучения нейросети детекции </a:t>
            </a:r>
            <a:r>
              <a:rPr lang="en-US" dirty="0">
                <a:highlight>
                  <a:schemeClr val="lt1"/>
                </a:highlight>
              </a:rPr>
              <a:t>YOLO</a:t>
            </a:r>
            <a:r>
              <a:rPr lang="ru-RU" dirty="0">
                <a:highlight>
                  <a:schemeClr val="lt1"/>
                </a:highlight>
              </a:rPr>
              <a:t> датасет изображений (430 шт.) разделен на обучающую (70%, 301 шт.), валидационную (15%, 64 шт.) и тестовую (15%, 65 шт.) выборки.</a:t>
            </a:r>
            <a:endParaRPr lang="en-US" dirty="0">
              <a:highlight>
                <a:schemeClr val="lt1"/>
              </a:highlight>
            </a:endParaRPr>
          </a:p>
          <a:p>
            <a:pPr marL="0" lvl="1" algn="just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>
                <a:highlight>
                  <a:schemeClr val="lt1"/>
                </a:highlight>
              </a:rPr>
              <a:t> </a:t>
            </a:r>
            <a:r>
              <a:rPr lang="ru-RU" dirty="0">
                <a:highlight>
                  <a:schemeClr val="lt1"/>
                </a:highlight>
              </a:rPr>
              <a:t>Для обучения нейросетей классификации датасет </a:t>
            </a:r>
            <a:r>
              <a:rPr lang="ru-RU" dirty="0" err="1">
                <a:highlight>
                  <a:schemeClr val="lt1"/>
                </a:highlight>
              </a:rPr>
              <a:t>кропов</a:t>
            </a:r>
            <a:r>
              <a:rPr lang="ru-RU" dirty="0">
                <a:highlight>
                  <a:schemeClr val="lt1"/>
                </a:highlight>
              </a:rPr>
              <a:t> (11270 шт.) был разделен  на обучающую (70%), валидационную (15%) и тестовую (15%) выборки (при разделении было учтено деление на выборки изображений):</a:t>
            </a:r>
            <a:endParaRPr lang="en-US" dirty="0">
              <a:highlight>
                <a:schemeClr val="lt1"/>
              </a:highlight>
            </a:endParaRPr>
          </a:p>
        </p:txBody>
      </p:sp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11</a:t>
            </a:fld>
            <a:endParaRPr sz="1800" b="1"/>
          </a:p>
        </p:txBody>
      </p:sp>
      <p:sp>
        <p:nvSpPr>
          <p:cNvPr id="9" name="Google Shape;90;g3144a876283_0_10">
            <a:extLst>
              <a:ext uri="{FF2B5EF4-FFF2-40B4-BE49-F238E27FC236}">
                <a16:creationId xmlns:a16="http://schemas.microsoft.com/office/drawing/2014/main" id="{C1D8DA44-3E9A-4AB5-9A54-C5E9CB67687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Подготовка данных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6F9393-3EA5-4E84-860B-5139C9554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EE02438-7831-4381-ADE5-4BD37A1D6650}"/>
              </a:ext>
            </a:extLst>
          </p:cNvPr>
          <p:cNvSpPr/>
          <p:nvPr/>
        </p:nvSpPr>
        <p:spPr>
          <a:xfrm>
            <a:off x="337563" y="4165245"/>
            <a:ext cx="2383973" cy="141362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TRAIN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engaged:       3347 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disengaged:  2413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unknown:     2096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7BF3819-300E-4D03-9529-58F67DD070FB}"/>
              </a:ext>
            </a:extLst>
          </p:cNvPr>
          <p:cNvSpPr/>
          <p:nvPr/>
        </p:nvSpPr>
        <p:spPr>
          <a:xfrm>
            <a:off x="3500293" y="4165245"/>
            <a:ext cx="2383973" cy="141362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VAL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engaged:       </a:t>
            </a:r>
            <a:r>
              <a:rPr lang="ru-RU" sz="2000" b="1" dirty="0">
                <a:solidFill>
                  <a:schemeClr val="tx1"/>
                </a:solidFill>
              </a:rPr>
              <a:t>758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- disengaged:  </a:t>
            </a:r>
            <a:r>
              <a:rPr lang="ru-RU" sz="2000" b="1" dirty="0">
                <a:solidFill>
                  <a:schemeClr val="tx1"/>
                </a:solidFill>
              </a:rPr>
              <a:t>462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- unknown:     </a:t>
            </a:r>
            <a:r>
              <a:rPr lang="ru-RU" sz="2000" b="1" dirty="0">
                <a:solidFill>
                  <a:schemeClr val="tx1"/>
                </a:solidFill>
              </a:rPr>
              <a:t>343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DFCC267-72EC-4D1A-B2E8-BFA0BDE29E7B}"/>
              </a:ext>
            </a:extLst>
          </p:cNvPr>
          <p:cNvSpPr/>
          <p:nvPr/>
        </p:nvSpPr>
        <p:spPr>
          <a:xfrm>
            <a:off x="6734940" y="4171396"/>
            <a:ext cx="2383973" cy="141362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TEST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- engaged:       </a:t>
            </a:r>
            <a:r>
              <a:rPr lang="ru-RU" sz="2000" b="1" dirty="0">
                <a:solidFill>
                  <a:schemeClr val="tx1"/>
                </a:solidFill>
              </a:rPr>
              <a:t>775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- disengaged:  </a:t>
            </a:r>
            <a:r>
              <a:rPr lang="ru-RU" sz="2000" b="1" dirty="0">
                <a:solidFill>
                  <a:schemeClr val="tx1"/>
                </a:solidFill>
              </a:rPr>
              <a:t>688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- unknown:     </a:t>
            </a:r>
            <a:r>
              <a:rPr lang="ru-RU" sz="2000" b="1" dirty="0">
                <a:solidFill>
                  <a:schemeClr val="tx1"/>
                </a:solidFill>
              </a:rPr>
              <a:t>388</a:t>
            </a:r>
          </a:p>
        </p:txBody>
      </p:sp>
    </p:spTree>
    <p:extLst>
      <p:ext uri="{BB962C8B-B14F-4D97-AF65-F5344CB8AC3E}">
        <p14:creationId xmlns:p14="http://schemas.microsoft.com/office/powerpoint/2010/main" val="440243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12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F7109A45-25A2-455C-BACB-B498FDD21ECF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Проектирование архитектуры модели</a:t>
            </a:r>
          </a:p>
        </p:txBody>
      </p:sp>
      <p:graphicFrame>
        <p:nvGraphicFramePr>
          <p:cNvPr id="6" name="Содержимое 3">
            <a:extLst>
              <a:ext uri="{FF2B5EF4-FFF2-40B4-BE49-F238E27FC236}">
                <a16:creationId xmlns:a16="http://schemas.microsoft.com/office/drawing/2014/main" id="{87644303-73E7-4AF1-B8CF-04086EA400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783265"/>
              </p:ext>
            </p:extLst>
          </p:nvPr>
        </p:nvGraphicFramePr>
        <p:xfrm>
          <a:off x="355511" y="1058239"/>
          <a:ext cx="11439222" cy="5226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5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4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965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Название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Требования по идентификации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59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rgbClr val="0F1115"/>
                          </a:solidFill>
                          <a:effectLst/>
                          <a:latin typeface="quote-cjk-patch"/>
                          <a:ea typeface="+mn-ea"/>
                          <a:cs typeface="+mn-cs"/>
                        </a:rPr>
                        <a:t>Инфраструктура</a:t>
                      </a:r>
                      <a:endParaRPr lang="en-US" sz="1600" b="1" i="0" kern="1200" dirty="0">
                        <a:solidFill>
                          <a:srgbClr val="0F1115"/>
                        </a:solidFill>
                        <a:effectLst/>
                        <a:latin typeface="quote-cjk-patch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20000"/>
                        </a:lnSpc>
                        <a:spcAft>
                          <a:spcPts val="300"/>
                        </a:spcAft>
                        <a:buClr>
                          <a:srgbClr val="FF0000"/>
                        </a:buClr>
                        <a:buNone/>
                      </a:pP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Обучение и эксперименты в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Google </a:t>
                      </a:r>
                      <a:r>
                        <a:rPr lang="ru-RU" sz="1600" b="1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Colab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</a:t>
                      </a:r>
                      <a:r>
                        <a:rPr lang="ru-RU" sz="1600" b="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с арендованным </a:t>
                      </a:r>
                      <a:r>
                        <a:rPr lang="en-US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GPU A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100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хранение данных и артефактов моделей в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Google Drive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(структурированный проектный каталог /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data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/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models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/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photo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/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cvat_exports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).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902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rgbClr val="0F1115"/>
                          </a:solidFill>
                          <a:effectLst/>
                          <a:latin typeface="quote-cjk-patch"/>
                          <a:ea typeface="+mn-ea"/>
                          <a:cs typeface="+mn-cs"/>
                        </a:rPr>
                        <a:t>Подготовка данных</a:t>
                      </a:r>
                      <a:endParaRPr lang="en-US" sz="1600" b="1" i="0" kern="1200" dirty="0">
                        <a:solidFill>
                          <a:srgbClr val="0F1115"/>
                        </a:solidFill>
                        <a:effectLst/>
                        <a:latin typeface="quote-cjk-patch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300"/>
                        </a:spcAft>
                      </a:pPr>
                      <a:r>
                        <a:rPr lang="ru-RU" sz="1600" dirty="0"/>
                        <a:t>Единый </a:t>
                      </a:r>
                      <a:r>
                        <a:rPr lang="ru-RU" sz="1600" dirty="0" err="1"/>
                        <a:t>пайплайн</a:t>
                      </a:r>
                      <a:r>
                        <a:rPr lang="ru-RU" sz="1600" dirty="0"/>
                        <a:t> объединяет </a:t>
                      </a:r>
                      <a:r>
                        <a:rPr lang="ru-RU" sz="1600" b="1" dirty="0"/>
                        <a:t>CVAT</a:t>
                      </a:r>
                      <a:r>
                        <a:rPr lang="ru-RU" sz="1600" dirty="0"/>
                        <a:t>-разметку и исходные фото, выполняет сплит по изображениям </a:t>
                      </a:r>
                      <a:r>
                        <a:rPr lang="ru-RU" sz="1600" b="1" dirty="0" err="1"/>
                        <a:t>train</a:t>
                      </a:r>
                      <a:r>
                        <a:rPr lang="ru-RU" sz="1600" b="1" dirty="0"/>
                        <a:t>/</a:t>
                      </a:r>
                      <a:r>
                        <a:rPr lang="ru-RU" sz="1600" b="1" dirty="0" err="1"/>
                        <a:t>val</a:t>
                      </a:r>
                      <a:r>
                        <a:rPr lang="ru-RU" sz="1600" b="1" dirty="0"/>
                        <a:t>/</a:t>
                      </a:r>
                      <a:r>
                        <a:rPr lang="ru-RU" sz="1600" b="1" dirty="0" err="1"/>
                        <a:t>test</a:t>
                      </a:r>
                      <a:r>
                        <a:rPr lang="ru-RU" sz="1600" b="1" dirty="0"/>
                        <a:t> = 70/15/15</a:t>
                      </a:r>
                      <a:r>
                        <a:rPr lang="ru-RU" sz="1600" dirty="0"/>
                        <a:t> и гарантирует отсутствие утечки между выборками при последующей нарезке </a:t>
                      </a:r>
                      <a:r>
                        <a:rPr lang="ru-RU" sz="1600" dirty="0" err="1"/>
                        <a:t>кропов</a:t>
                      </a:r>
                      <a:r>
                        <a:rPr lang="ru-RU" sz="1600" dirty="0"/>
                        <a:t> голов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598">
                <a:tc>
                  <a:txBody>
                    <a:bodyPr/>
                    <a:lstStyle/>
                    <a:p>
                      <a:r>
                        <a:rPr lang="ru-RU" sz="1600" b="1" i="0" kern="1200" dirty="0">
                          <a:solidFill>
                            <a:srgbClr val="0F1115"/>
                          </a:solidFill>
                          <a:effectLst/>
                          <a:latin typeface="quote-cjk-patch"/>
                          <a:ea typeface="+mn-ea"/>
                          <a:cs typeface="+mn-cs"/>
                        </a:rPr>
                        <a:t>Модуль детекции посещаемости</a:t>
                      </a:r>
                      <a:endParaRPr lang="en-US" sz="1600" b="1" i="0" kern="1200" dirty="0">
                        <a:solidFill>
                          <a:srgbClr val="0F1115"/>
                        </a:solidFill>
                        <a:effectLst/>
                        <a:latin typeface="quote-cjk-patch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300"/>
                        </a:spcAft>
                      </a:pP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Детектор на базе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YOLO11n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и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YOLO11s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для локализации объектов классов «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student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» и «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teacher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», выбор лучшего детектора по метрике 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val_mAP50-95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.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5902">
                <a:tc>
                  <a:txBody>
                    <a:bodyPr/>
                    <a:lstStyle/>
                    <a:p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Модуль классификации вовлеченности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spcAft>
                          <a:spcPts val="300"/>
                        </a:spcAft>
                      </a:pPr>
                      <a:r>
                        <a:rPr lang="en-US" sz="1600" b="1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PyTorch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-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классификатор на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кропах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голов (классы 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engaged / disengaged / unknown)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с экспериментами на архитектурах </a:t>
                      </a:r>
                      <a:r>
                        <a:rPr lang="en-US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ResNet18/34/50, MobileNetV3 Small, EfficientNet-B0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;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отбор лучшей модели по </a:t>
                      </a:r>
                      <a:r>
                        <a:rPr lang="en-US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val_f1_macro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при контроле </a:t>
                      </a:r>
                      <a:r>
                        <a:rPr lang="en-US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accuracy 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на 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train/</a:t>
                      </a:r>
                      <a:r>
                        <a:rPr lang="en-US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val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/test.</a:t>
                      </a:r>
                      <a:endParaRPr lang="ru-RU" sz="1600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33178"/>
                  </a:ext>
                </a:extLst>
              </a:tr>
              <a:tr h="468598">
                <a:tc>
                  <a:txBody>
                    <a:bodyPr/>
                    <a:lstStyle/>
                    <a:p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Оркестрация пайплайна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Единый ноутбук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Jupyter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в </a:t>
                      </a:r>
                      <a:r>
                        <a:rPr lang="en-US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Google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Colab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, включающий этапы подготовки датасета, обучения, валидации, стресс-тестов устойчивости и совместного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инференса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(YOLO + лучший классификатор).</a:t>
                      </a:r>
                      <a:endParaRPr lang="ru-RU" sz="1600" b="1" i="0" dirty="0">
                        <a:solidFill>
                          <a:srgbClr val="0F1115"/>
                        </a:solidFill>
                        <a:effectLst/>
                        <a:latin typeface="quote-cjk-patch"/>
                      </a:endParaRP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53220"/>
                  </a:ext>
                </a:extLst>
              </a:tr>
              <a:tr h="704545">
                <a:tc>
                  <a:txBody>
                    <a:bodyPr/>
                    <a:lstStyle/>
                    <a:p>
                      <a:r>
                        <a:rPr lang="ru-RU" sz="1600" b="1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Инференс</a:t>
                      </a:r>
                      <a:r>
                        <a:rPr lang="ru-RU" sz="1600" b="1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и аналитика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Связка «лучший YOLO-детектор + лучший классификатор» считает по каждому кадру количество студентов, распределение по классам вовлечённости и коэффициент вовлечённости, с визуализацией предсказаний (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OpenCV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 / PIL / </a:t>
                      </a:r>
                      <a:r>
                        <a:rPr lang="ru-RU" sz="1600" i="0" dirty="0" err="1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Matplotlib</a:t>
                      </a:r>
                      <a:r>
                        <a:rPr lang="ru-RU" sz="1600" i="0" dirty="0">
                          <a:solidFill>
                            <a:srgbClr val="0F1115"/>
                          </a:solidFill>
                          <a:effectLst/>
                          <a:latin typeface="quote-cjk-patch"/>
                        </a:rPr>
                        <a:t>) и возможностью прогонки пользовательских изображений.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54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052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13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F7109A45-25A2-455C-BACB-B498FDD21ECF}"/>
              </a:ext>
            </a:extLst>
          </p:cNvPr>
          <p:cNvSpPr txBox="1">
            <a:spLocks/>
          </p:cNvSpPr>
          <p:nvPr/>
        </p:nvSpPr>
        <p:spPr>
          <a:xfrm>
            <a:off x="102742" y="5281"/>
            <a:ext cx="10864559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Выбор </a:t>
            </a:r>
            <a:r>
              <a:rPr lang="ru-RU" sz="4000" b="1" dirty="0" err="1"/>
              <a:t>нейросетевых</a:t>
            </a:r>
            <a:r>
              <a:rPr lang="ru-RU" sz="4000" b="1" dirty="0"/>
              <a:t> моделей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B4F240B-F148-4AB8-8A57-A4A9386EA7A3}"/>
              </a:ext>
            </a:extLst>
          </p:cNvPr>
          <p:cNvSpPr/>
          <p:nvPr/>
        </p:nvSpPr>
        <p:spPr>
          <a:xfrm>
            <a:off x="162904" y="1607899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YOLO11n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A041E-5B6F-47EB-A38F-A235CB9E00DD}"/>
              </a:ext>
            </a:extLst>
          </p:cNvPr>
          <p:cNvSpPr txBox="1"/>
          <p:nvPr/>
        </p:nvSpPr>
        <p:spPr>
          <a:xfrm>
            <a:off x="2917861" y="1506990"/>
            <a:ext cx="843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Лёгкая версия современного детектора YOLO11, оптимизированная под скорость и минимальное потребление ресурсов. Мы используем её как стартовую модель для отладки пайплайна, быстрой проверки гипотез и работы на ограниченных GPU/CPU. YOLO11n обеспечивает приемлемое качество детекции при очень высокой скорости обработки кадров, что важно для сценариев реального времени и для развёртывания на менее мощном железе.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43BE7CD-9DE9-48DA-B154-D947BD4B8814}"/>
              </a:ext>
            </a:extLst>
          </p:cNvPr>
          <p:cNvSpPr/>
          <p:nvPr/>
        </p:nvSpPr>
        <p:spPr>
          <a:xfrm>
            <a:off x="162905" y="3482451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YOLO11s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26CA9-38E9-4DDC-881E-0D9C10D962B6}"/>
              </a:ext>
            </a:extLst>
          </p:cNvPr>
          <p:cNvSpPr txBox="1"/>
          <p:nvPr/>
        </p:nvSpPr>
        <p:spPr>
          <a:xfrm>
            <a:off x="2917861" y="3366349"/>
            <a:ext cx="85583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Более ёмкая модификация YOLO11 с увеличенным числом параметров и слоёв, которая даёт прирост точности (особенно по мелким и частично перекрытым объектам) при умеренном росте вычислительной нагрузки. Она лучше справляется со сложным освещением и вариативными ракурсами, оставаясь достаточно быстрой для обработки видео вблизи реального времени на доступных GPU.</a:t>
            </a:r>
          </a:p>
        </p:txBody>
      </p:sp>
      <p:sp>
        <p:nvSpPr>
          <p:cNvPr id="25" name="Google Shape;90;g3144a876283_0_10">
            <a:extLst>
              <a:ext uri="{FF2B5EF4-FFF2-40B4-BE49-F238E27FC236}">
                <a16:creationId xmlns:a16="http://schemas.microsoft.com/office/drawing/2014/main" id="{BBBAD1E9-7F80-45CF-91F1-AACBD42E28CD}"/>
              </a:ext>
            </a:extLst>
          </p:cNvPr>
          <p:cNvSpPr txBox="1">
            <a:spLocks/>
          </p:cNvSpPr>
          <p:nvPr/>
        </p:nvSpPr>
        <p:spPr>
          <a:xfrm>
            <a:off x="102742" y="926703"/>
            <a:ext cx="2989780" cy="55877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rgbClr val="FF0000"/>
                </a:solidFill>
              </a:rPr>
              <a:t>Детекторы:</a:t>
            </a:r>
          </a:p>
        </p:txBody>
      </p:sp>
    </p:spTree>
    <p:extLst>
      <p:ext uri="{BB962C8B-B14F-4D97-AF65-F5344CB8AC3E}">
        <p14:creationId xmlns:p14="http://schemas.microsoft.com/office/powerpoint/2010/main" val="372859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14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F7109A45-25A2-455C-BACB-B498FDD21ECF}"/>
              </a:ext>
            </a:extLst>
          </p:cNvPr>
          <p:cNvSpPr txBox="1">
            <a:spLocks/>
          </p:cNvSpPr>
          <p:nvPr/>
        </p:nvSpPr>
        <p:spPr>
          <a:xfrm>
            <a:off x="102742" y="5281"/>
            <a:ext cx="10864559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Выбор </a:t>
            </a:r>
            <a:r>
              <a:rPr lang="ru-RU" sz="4000" b="1" dirty="0" err="1"/>
              <a:t>нейросетевых</a:t>
            </a:r>
            <a:r>
              <a:rPr lang="ru-RU" sz="4000" b="1" dirty="0"/>
              <a:t> моделей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B4F240B-F148-4AB8-8A57-A4A9386EA7A3}"/>
              </a:ext>
            </a:extLst>
          </p:cNvPr>
          <p:cNvSpPr/>
          <p:nvPr/>
        </p:nvSpPr>
        <p:spPr>
          <a:xfrm>
            <a:off x="162904" y="1505157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ResNet18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A041E-5B6F-47EB-A38F-A235CB9E00DD}"/>
              </a:ext>
            </a:extLst>
          </p:cNvPr>
          <p:cNvSpPr txBox="1"/>
          <p:nvPr/>
        </p:nvSpPr>
        <p:spPr>
          <a:xfrm>
            <a:off x="2917861" y="1404248"/>
            <a:ext cx="91200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Базовая </a:t>
            </a:r>
            <a:r>
              <a:rPr lang="ru-RU" b="0" i="0" dirty="0" err="1">
                <a:effectLst/>
                <a:latin typeface="system-ui"/>
              </a:rPr>
              <a:t>свёрточная</a:t>
            </a:r>
            <a:r>
              <a:rPr lang="ru-RU" b="0" i="0" dirty="0">
                <a:effectLst/>
                <a:latin typeface="system-ui"/>
              </a:rPr>
              <a:t> сеть с остаточными блоками, которая обеспечивает хорошее качество при небольшой вычислительной сложности. Она удобна как стартовая модель для отладки всего пайплайна и для сценариев с ограниченными ресурсами.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07549CD-AA88-420F-9F5B-8F246B645B11}"/>
              </a:ext>
            </a:extLst>
          </p:cNvPr>
          <p:cNvSpPr/>
          <p:nvPr/>
        </p:nvSpPr>
        <p:spPr>
          <a:xfrm>
            <a:off x="171465" y="4243108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tx1"/>
                </a:solidFill>
              </a:rPr>
              <a:t>MobileNet</a:t>
            </a:r>
            <a:r>
              <a:rPr lang="en-US" sz="2000" b="1" dirty="0">
                <a:solidFill>
                  <a:schemeClr val="tx1"/>
                </a:solidFill>
              </a:rPr>
              <a:t> v3 Small 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E349F-29B1-4A41-A98B-DE9427CAB7C8}"/>
              </a:ext>
            </a:extLst>
          </p:cNvPr>
          <p:cNvSpPr txBox="1"/>
          <p:nvPr/>
        </p:nvSpPr>
        <p:spPr>
          <a:xfrm>
            <a:off x="2917862" y="4150182"/>
            <a:ext cx="9212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Высокоэффективная модель, специально разработанная для мобильных и маломощных устройств. Она обеспечивает приемлемое качество при минимальном потреблении памяти и вычислений и подходит как лёгкий вариант для реального времени.</a:t>
            </a:r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43BE7CD-9DE9-48DA-B154-D947BD4B8814}"/>
              </a:ext>
            </a:extLst>
          </p:cNvPr>
          <p:cNvSpPr/>
          <p:nvPr/>
        </p:nvSpPr>
        <p:spPr>
          <a:xfrm>
            <a:off x="162905" y="2496142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ResNet34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CB6069E-0AEE-4EB6-8887-F0719D55A43E}"/>
              </a:ext>
            </a:extLst>
          </p:cNvPr>
          <p:cNvSpPr/>
          <p:nvPr/>
        </p:nvSpPr>
        <p:spPr>
          <a:xfrm>
            <a:off x="171465" y="3384924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ResNet50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626CA9-38E9-4DDC-881E-0D9C10D962B6}"/>
              </a:ext>
            </a:extLst>
          </p:cNvPr>
          <p:cNvSpPr txBox="1"/>
          <p:nvPr/>
        </p:nvSpPr>
        <p:spPr>
          <a:xfrm>
            <a:off x="2917861" y="2380040"/>
            <a:ext cx="92124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Более ёмкая модификация ResNet18, способная лучше моделировать сложные зависимости в данных при умеренном увеличении времени обучения. Это разумный компромисс между скоростью и качеством.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78336C-571B-4504-93AD-BCBBD3FCD9E0}"/>
              </a:ext>
            </a:extLst>
          </p:cNvPr>
          <p:cNvSpPr txBox="1"/>
          <p:nvPr/>
        </p:nvSpPr>
        <p:spPr>
          <a:xfrm>
            <a:off x="2917861" y="3298674"/>
            <a:ext cx="92124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0" i="0" dirty="0">
                <a:effectLst/>
                <a:latin typeface="system-ui"/>
              </a:rPr>
              <a:t>Глубинная архитектура с </a:t>
            </a:r>
            <a:r>
              <a:rPr lang="ru-RU" b="0" i="0" dirty="0" err="1">
                <a:effectLst/>
                <a:latin typeface="system-ui"/>
              </a:rPr>
              <a:t>бутстрап</a:t>
            </a:r>
            <a:r>
              <a:rPr lang="ru-RU" b="0" i="0" dirty="0">
                <a:effectLst/>
                <a:latin typeface="system-ui"/>
              </a:rPr>
              <a:t>-блоками. Её целесообразно использовать как основной высокоточный классификатор, если ресурсы GPU это позволяют.</a:t>
            </a:r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1455B405-6DD1-496D-B2A2-EA61D9CD34EB}"/>
              </a:ext>
            </a:extLst>
          </p:cNvPr>
          <p:cNvSpPr/>
          <p:nvPr/>
        </p:nvSpPr>
        <p:spPr>
          <a:xfrm>
            <a:off x="171465" y="5360882"/>
            <a:ext cx="2571735" cy="406755"/>
          </a:xfrm>
          <a:prstGeom prst="roundRect">
            <a:avLst/>
          </a:prstGeom>
          <a:solidFill>
            <a:schemeClr val="accent3">
              <a:lumMod val="60000"/>
              <a:lumOff val="40000"/>
              <a:alpha val="17000"/>
            </a:schemeClr>
          </a:solidFill>
          <a:ln>
            <a:solidFill>
              <a:schemeClr val="accent6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EfficiebtNet-B0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546E42-D064-4D7D-8B2A-9325243D744F}"/>
              </a:ext>
            </a:extLst>
          </p:cNvPr>
          <p:cNvSpPr txBox="1"/>
          <p:nvPr/>
        </p:nvSpPr>
        <p:spPr>
          <a:xfrm>
            <a:off x="2917861" y="5278690"/>
            <a:ext cx="92124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system-ui"/>
              </a:rPr>
              <a:t>А</a:t>
            </a:r>
            <a:r>
              <a:rPr lang="ru-RU" b="0" i="0" dirty="0">
                <a:effectLst/>
                <a:latin typeface="system-ui"/>
              </a:rPr>
              <a:t>рхитектура, оптимизированная по соотношению точность/ресурсы с помощью сбалансированного масштабирования глубины, ширины и разрешения. Она даёт качество, близкое к ResNet50, при меньшей вычислительной нагрузке и может рассматриваться как более экономичный основной классификатор.</a:t>
            </a:r>
            <a:endParaRPr lang="ru-RU" dirty="0"/>
          </a:p>
        </p:txBody>
      </p:sp>
      <p:sp>
        <p:nvSpPr>
          <p:cNvPr id="25" name="Google Shape;90;g3144a876283_0_10">
            <a:extLst>
              <a:ext uri="{FF2B5EF4-FFF2-40B4-BE49-F238E27FC236}">
                <a16:creationId xmlns:a16="http://schemas.microsoft.com/office/drawing/2014/main" id="{BBBAD1E9-7F80-45CF-91F1-AACBD42E28CD}"/>
              </a:ext>
            </a:extLst>
          </p:cNvPr>
          <p:cNvSpPr txBox="1">
            <a:spLocks/>
          </p:cNvSpPr>
          <p:nvPr/>
        </p:nvSpPr>
        <p:spPr>
          <a:xfrm>
            <a:off x="102742" y="926703"/>
            <a:ext cx="2989780" cy="55877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2400" b="1" dirty="0">
                <a:solidFill>
                  <a:srgbClr val="FF0000"/>
                </a:solidFill>
              </a:rPr>
              <a:t>Классификаторы:</a:t>
            </a:r>
          </a:p>
        </p:txBody>
      </p:sp>
    </p:spTree>
    <p:extLst>
      <p:ext uri="{BB962C8B-B14F-4D97-AF65-F5344CB8AC3E}">
        <p14:creationId xmlns:p14="http://schemas.microsoft.com/office/powerpoint/2010/main" val="47032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15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Подготовка моделей</a:t>
            </a:r>
          </a:p>
        </p:txBody>
      </p:sp>
      <p:sp>
        <p:nvSpPr>
          <p:cNvPr id="32" name="Google Shape;91;g3144a876283_0_10">
            <a:extLst>
              <a:ext uri="{FF2B5EF4-FFF2-40B4-BE49-F238E27FC236}">
                <a16:creationId xmlns:a16="http://schemas.microsoft.com/office/drawing/2014/main" id="{4C0684F0-3D68-45B1-8468-92E9BC88090F}"/>
              </a:ext>
            </a:extLst>
          </p:cNvPr>
          <p:cNvSpPr txBox="1">
            <a:spLocks/>
          </p:cNvSpPr>
          <p:nvPr/>
        </p:nvSpPr>
        <p:spPr>
          <a:xfrm>
            <a:off x="82191" y="938430"/>
            <a:ext cx="11864711" cy="556511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b="1" dirty="0">
                <a:ea typeface="Calibri" panose="020F0502020204030204" pitchFamily="34" charset="0"/>
              </a:rPr>
              <a:t>Детекторы </a:t>
            </a:r>
            <a:r>
              <a:rPr lang="en-US" sz="2800" b="1" dirty="0">
                <a:ea typeface="Calibri" panose="020F0502020204030204" pitchFamily="34" charset="0"/>
              </a:rPr>
              <a:t>YOLO:</a:t>
            </a:r>
            <a:r>
              <a:rPr lang="ru-RU" sz="2800" b="1" dirty="0">
                <a:ea typeface="Calibri" panose="020F0502020204030204" pitchFamily="34" charset="0"/>
              </a:rPr>
              <a:t> </a:t>
            </a: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ea typeface="Calibri" panose="020F0502020204030204" pitchFamily="34" charset="0"/>
              </a:rPr>
              <a:t>модели </a:t>
            </a:r>
            <a:r>
              <a:rPr lang="en-US" sz="2800" dirty="0">
                <a:ea typeface="Calibri" panose="020F0502020204030204" pitchFamily="34" charset="0"/>
              </a:rPr>
              <a:t>yolo11n / yolo11s;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 err="1">
                <a:ea typeface="Calibri" panose="020F0502020204030204" pitchFamily="34" charset="0"/>
              </a:rPr>
              <a:t>imgsz</a:t>
            </a:r>
            <a:r>
              <a:rPr lang="en-US" sz="2800" dirty="0">
                <a:ea typeface="Calibri" panose="020F0502020204030204" pitchFamily="34" charset="0"/>
              </a:rPr>
              <a:t>=640;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batch=16,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workers=2,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epochs=40;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ea typeface="Calibri" panose="020F0502020204030204" pitchFamily="34" charset="0"/>
              </a:rPr>
              <a:t>порог детекции при </a:t>
            </a:r>
            <a:r>
              <a:rPr lang="ru-RU" sz="2800" dirty="0" err="1">
                <a:ea typeface="Calibri" panose="020F0502020204030204" pitchFamily="34" charset="0"/>
              </a:rPr>
              <a:t>инференсе</a:t>
            </a:r>
            <a:r>
              <a:rPr lang="ru-RU" sz="2800" dirty="0">
                <a:ea typeface="Calibri" panose="020F0502020204030204" pitchFamily="34" charset="0"/>
              </a:rPr>
              <a:t> </a:t>
            </a:r>
            <a:r>
              <a:rPr lang="en-US" sz="2800" dirty="0">
                <a:ea typeface="Calibri" panose="020F0502020204030204" pitchFamily="34" charset="0"/>
              </a:rPr>
              <a:t>conf=0.25 (fallback </a:t>
            </a:r>
            <a:r>
              <a:rPr lang="ru-RU" sz="2800" dirty="0">
                <a:ea typeface="Calibri" panose="020F0502020204030204" pitchFamily="34" charset="0"/>
              </a:rPr>
              <a:t>до 0.10)</a:t>
            </a:r>
            <a:endParaRPr lang="ru-RU" sz="2800" b="1" dirty="0">
              <a:ea typeface="Calibri" panose="020F0502020204030204" pitchFamily="34" charset="0"/>
            </a:endParaRPr>
          </a:p>
          <a:p>
            <a:pPr marL="719138" lvl="1" indent="-627063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ru-RU" sz="2800" b="1" dirty="0">
                <a:ea typeface="Calibri" panose="020F0502020204030204" pitchFamily="34" charset="0"/>
              </a:rPr>
              <a:t>Классификатор вовлеченности: </a:t>
            </a: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ea typeface="Calibri" panose="020F0502020204030204" pitchFamily="34" charset="0"/>
              </a:rPr>
              <a:t>архитектуры </a:t>
            </a:r>
            <a:r>
              <a:rPr lang="en-US" sz="2800" dirty="0">
                <a:ea typeface="Calibri" panose="020F0502020204030204" pitchFamily="34" charset="0"/>
              </a:rPr>
              <a:t>ResNet18/34/50, MobileNetV3-Small, EfficientNet-B0; </a:t>
            </a:r>
            <a:r>
              <a:rPr lang="ru-RU" sz="2800" dirty="0">
                <a:ea typeface="Calibri" panose="020F0502020204030204" pitchFamily="34" charset="0"/>
              </a:rPr>
              <a:t>вход 224×224;</a:t>
            </a: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2800" dirty="0">
                <a:ea typeface="Calibri" panose="020F0502020204030204" pitchFamily="34" charset="0"/>
              </a:rPr>
              <a:t>аугментации (</a:t>
            </a:r>
            <a:r>
              <a:rPr lang="en-US" sz="2800" dirty="0">
                <a:ea typeface="Calibri" panose="020F0502020204030204" pitchFamily="34" charset="0"/>
              </a:rPr>
              <a:t>flip, </a:t>
            </a:r>
            <a:r>
              <a:rPr lang="en-US" sz="2800" dirty="0" err="1">
                <a:ea typeface="Calibri" panose="020F0502020204030204" pitchFamily="34" charset="0"/>
              </a:rPr>
              <a:t>ColorJitter</a:t>
            </a:r>
            <a:r>
              <a:rPr lang="en-US" sz="2800" dirty="0">
                <a:ea typeface="Calibri" panose="020F0502020204030204" pitchFamily="34" charset="0"/>
              </a:rPr>
              <a:t>);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batch=64, </a:t>
            </a:r>
            <a:r>
              <a:rPr lang="en-US" sz="2800" dirty="0" err="1">
                <a:ea typeface="Calibri" panose="020F0502020204030204" pitchFamily="34" charset="0"/>
              </a:rPr>
              <a:t>num_workers</a:t>
            </a:r>
            <a:r>
              <a:rPr lang="en-US" sz="2800" dirty="0">
                <a:ea typeface="Calibri" panose="020F0502020204030204" pitchFamily="34" charset="0"/>
              </a:rPr>
              <a:t>=2;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Adam (</a:t>
            </a:r>
            <a:r>
              <a:rPr lang="en-US" sz="2800" dirty="0" err="1">
                <a:ea typeface="Calibri" panose="020F0502020204030204" pitchFamily="34" charset="0"/>
              </a:rPr>
              <a:t>lr</a:t>
            </a:r>
            <a:r>
              <a:rPr lang="en-US" sz="2800" dirty="0">
                <a:ea typeface="Calibri" panose="020F0502020204030204" pitchFamily="34" charset="0"/>
              </a:rPr>
              <a:t>=1e-4), </a:t>
            </a:r>
            <a:r>
              <a:rPr lang="en-US" sz="2800" dirty="0" err="1">
                <a:ea typeface="Calibri" panose="020F0502020204030204" pitchFamily="34" charset="0"/>
              </a:rPr>
              <a:t>CrossEntropyLoss</a:t>
            </a:r>
            <a:r>
              <a:rPr lang="en-US" sz="2800" dirty="0">
                <a:ea typeface="Calibri" panose="020F0502020204030204" pitchFamily="34" charset="0"/>
              </a:rPr>
              <a:t>;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ea typeface="Calibri" panose="020F0502020204030204" pitchFamily="34" charset="0"/>
              </a:rPr>
              <a:t>25 </a:t>
            </a:r>
            <a:r>
              <a:rPr lang="ru-RU" sz="2800" dirty="0">
                <a:ea typeface="Calibri" panose="020F0502020204030204" pitchFamily="34" charset="0"/>
              </a:rPr>
              <a:t>эпох, </a:t>
            </a:r>
            <a:r>
              <a:rPr lang="en-US" sz="2800" dirty="0">
                <a:ea typeface="Calibri" panose="020F0502020204030204" pitchFamily="34" charset="0"/>
              </a:rPr>
              <a:t>early stopping (patience=5), </a:t>
            </a:r>
            <a:endParaRPr lang="ru-RU" sz="2800" dirty="0">
              <a:ea typeface="Calibri" panose="020F0502020204030204" pitchFamily="34" charset="0"/>
            </a:endParaRPr>
          </a:p>
          <a:p>
            <a:pPr marL="1160463" lvl="1" indent="-4572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2800" dirty="0" err="1">
                <a:ea typeface="Calibri" panose="020F0502020204030204" pitchFamily="34" charset="0"/>
              </a:rPr>
              <a:t>ReduceLROnPlateau</a:t>
            </a:r>
            <a:r>
              <a:rPr lang="en-US" sz="2800" dirty="0">
                <a:ea typeface="Calibri" panose="020F0502020204030204" pitchFamily="34" charset="0"/>
              </a:rPr>
              <a:t> (factor=0.5, patience=2).</a:t>
            </a:r>
            <a:endParaRPr lang="ru-RU" sz="2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93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16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Обучение моделей классификатора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DA4702-F704-4E0F-9CE7-1AE180D5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6" y="950241"/>
            <a:ext cx="7596430" cy="502931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13CB36-2C25-4D84-B140-2E2030ACF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229" y="950241"/>
            <a:ext cx="3955939" cy="12683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17E398-A752-4AE7-8ED5-1BD8F36EE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011" y="2275763"/>
            <a:ext cx="3957431" cy="12987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FA4D740-A26A-49FE-A807-9C4184368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720" y="3606073"/>
            <a:ext cx="3888993" cy="12683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89DE0C9-832F-4130-89B3-8FC8B4DAE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4052" y="4886236"/>
            <a:ext cx="3898661" cy="12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0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17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Оценка лучшей модели классификатора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80712FA-9130-4336-A3C8-665C2A9E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97" y="1056933"/>
            <a:ext cx="8166828" cy="1126459"/>
          </a:xfrm>
          <a:prstGeom prst="rect">
            <a:avLst/>
          </a:prstGeom>
          <a:ln>
            <a:noFill/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85D86E-80B1-4EC7-B518-DA2670953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619" y="2474669"/>
            <a:ext cx="4725283" cy="406153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A98192-4333-4B70-8470-F6940E8F9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7" y="2474669"/>
            <a:ext cx="4893427" cy="418292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40C2BC5-FC51-47F4-BC22-0CA7F26C4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526001"/>
            <a:ext cx="1501357" cy="10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78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18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Обучение моделей детектора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298052-4394-4CEB-BDFD-B002F1E01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" y="1115017"/>
            <a:ext cx="9333225" cy="471043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05642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19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A1A3DC0D-3E63-4D90-8F14-6BF9E26C71D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Оценка лучшей модели детектора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C7D344-4F33-43F8-8F2D-7F94DA95F20D}"/>
              </a:ext>
            </a:extLst>
          </p:cNvPr>
          <p:cNvSpPr txBox="1"/>
          <p:nvPr/>
        </p:nvSpPr>
        <p:spPr>
          <a:xfrm>
            <a:off x="371811" y="1159739"/>
            <a:ext cx="10595490" cy="1962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ru-RU" sz="1900" b="1" i="0" dirty="0">
                <a:effectLst/>
                <a:latin typeface="system-ui"/>
              </a:rPr>
              <a:t>Выбранные метрики для оценки: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900" b="1" i="0" dirty="0">
                <a:effectLst/>
                <a:latin typeface="system-ui"/>
              </a:rPr>
              <a:t>val_mAP50 </a:t>
            </a:r>
            <a:r>
              <a:rPr lang="ru-RU" sz="1900" b="0" i="0" dirty="0">
                <a:effectLst/>
                <a:latin typeface="system-ui"/>
              </a:rPr>
              <a:t>- это средняя по классам точность обнаружения объектов при пороге </a:t>
            </a:r>
            <a:r>
              <a:rPr lang="ru-RU" sz="1900" b="0" i="0" dirty="0" err="1">
                <a:effectLst/>
                <a:latin typeface="system-ui"/>
              </a:rPr>
              <a:t>IoU</a:t>
            </a:r>
            <a:r>
              <a:rPr lang="ru-RU" sz="1900" b="0" i="0" dirty="0">
                <a:effectLst/>
                <a:latin typeface="system-ui"/>
              </a:rPr>
              <a:t> = 0.5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900" b="1" i="0" dirty="0">
                <a:effectLst/>
                <a:latin typeface="system-ui"/>
              </a:rPr>
              <a:t>val_mAP50-95 </a:t>
            </a:r>
            <a:r>
              <a:rPr lang="ru-RU" sz="1900" b="0" i="0" dirty="0">
                <a:effectLst/>
                <a:latin typeface="system-ui"/>
              </a:rPr>
              <a:t>- усредняет </a:t>
            </a:r>
            <a:r>
              <a:rPr lang="ru-RU" sz="1900" b="0" i="0" dirty="0" err="1">
                <a:effectLst/>
                <a:latin typeface="system-ui"/>
              </a:rPr>
              <a:t>mAP</a:t>
            </a:r>
            <a:r>
              <a:rPr lang="ru-RU" sz="1900" b="0" i="0" dirty="0">
                <a:effectLst/>
                <a:latin typeface="system-ui"/>
              </a:rPr>
              <a:t> по нескольким порогам </a:t>
            </a:r>
            <a:r>
              <a:rPr lang="ru-RU" sz="1900" b="0" i="0" dirty="0" err="1">
                <a:effectLst/>
                <a:latin typeface="system-ui"/>
              </a:rPr>
              <a:t>IoU</a:t>
            </a:r>
            <a:r>
              <a:rPr lang="ru-RU" sz="1900" b="0" i="0" dirty="0">
                <a:effectLst/>
                <a:latin typeface="system-ui"/>
              </a:rPr>
              <a:t> (обычно 0.50, 0.55, …, 0.95)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900" b="1" i="0" dirty="0" err="1">
                <a:effectLst/>
                <a:latin typeface="system-ui"/>
              </a:rPr>
              <a:t>val_precision</a:t>
            </a:r>
            <a:r>
              <a:rPr lang="ru-RU" sz="1900" b="1" i="0" dirty="0">
                <a:effectLst/>
                <a:latin typeface="system-ui"/>
              </a:rPr>
              <a:t> </a:t>
            </a:r>
            <a:r>
              <a:rPr lang="ru-RU" sz="1900" b="0" i="0" dirty="0">
                <a:effectLst/>
                <a:latin typeface="system-ui"/>
              </a:rPr>
              <a:t>- показывает долю корректных предсказаний среди всех предсказанных объектов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1900" b="1" i="0" dirty="0" err="1">
                <a:effectLst/>
                <a:latin typeface="system-ui"/>
              </a:rPr>
              <a:t>val_recall</a:t>
            </a:r>
            <a:r>
              <a:rPr lang="ru-RU" sz="1900" b="1" i="0" dirty="0">
                <a:effectLst/>
                <a:latin typeface="system-ui"/>
              </a:rPr>
              <a:t> </a:t>
            </a:r>
            <a:r>
              <a:rPr lang="ru-RU" sz="1900" b="0" i="0" dirty="0">
                <a:effectLst/>
                <a:latin typeface="system-ui"/>
              </a:rPr>
              <a:t>- показывает долю найденных объектов среди всех реально существующих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A1FD4E-CFF1-4F29-B955-C5AE2704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86" y="3612337"/>
            <a:ext cx="9015643" cy="13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93A5831-1A3C-41BA-B6A0-0EA2C8E6D3C0}"/>
              </a:ext>
            </a:extLst>
          </p:cNvPr>
          <p:cNvSpPr/>
          <p:nvPr/>
        </p:nvSpPr>
        <p:spPr>
          <a:xfrm>
            <a:off x="9085677" y="1087937"/>
            <a:ext cx="2861795" cy="204715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Google Shape;99;g2d5bb2be680_4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4000E-799B-0356-9A44-5B133338572A}"/>
              </a:ext>
            </a:extLst>
          </p:cNvPr>
          <p:cNvSpPr txBox="1"/>
          <p:nvPr/>
        </p:nvSpPr>
        <p:spPr>
          <a:xfrm>
            <a:off x="334963" y="284530"/>
            <a:ext cx="589424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4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Цели и задачи проекта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93064-599F-7983-9601-EC734DCF8099}"/>
              </a:ext>
            </a:extLst>
          </p:cNvPr>
          <p:cNvSpPr txBox="1"/>
          <p:nvPr/>
        </p:nvSpPr>
        <p:spPr>
          <a:xfrm>
            <a:off x="334963" y="1169383"/>
            <a:ext cx="7552993" cy="987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Цель: 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разработать автоматизированную систему оценки вовлеченности и посещаемости студентов на основе анализа фото из аудиторий.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B16E5-6A24-1C97-2D10-4915B674D015}"/>
              </a:ext>
            </a:extLst>
          </p:cNvPr>
          <p:cNvSpPr txBox="1"/>
          <p:nvPr/>
        </p:nvSpPr>
        <p:spPr>
          <a:xfrm>
            <a:off x="9339691" y="1289565"/>
            <a:ext cx="2607782" cy="160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Инструмент позволит повысить качество управленческих решений принимаемых в отношении учебных программ и дисциплин.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FE865-1919-B474-A735-E48C8AAB964B}"/>
              </a:ext>
            </a:extLst>
          </p:cNvPr>
          <p:cNvSpPr txBox="1"/>
          <p:nvPr/>
        </p:nvSpPr>
        <p:spPr>
          <a:xfrm>
            <a:off x="334962" y="2288949"/>
            <a:ext cx="11783350" cy="3936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Задачи:  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Собрать датасет снимков аудиторий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Выделить визуальные и поведенческие признаки, </a:t>
            </a:r>
            <a:b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связанные с высокой и низкой вовлеченностью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Разметить датасет снимков аудиторий (</a:t>
            </a: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оценка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вовлечённости</a:t>
            </a: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Обработать и подготовить датасет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Разработать нейросетевые модели:</a:t>
            </a: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endParaRPr lang="ru-RU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lnSpc>
                <a:spcPct val="12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Подготовить рекомендации по использованию системы в образовательной аналитике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D947A99-F1E7-4221-B684-842585DAF329}"/>
              </a:ext>
            </a:extLst>
          </p:cNvPr>
          <p:cNvSpPr/>
          <p:nvPr/>
        </p:nvSpPr>
        <p:spPr>
          <a:xfrm>
            <a:off x="4118438" y="5094513"/>
            <a:ext cx="2794824" cy="6664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7000"/>
            </a:schemeClr>
          </a:solidFill>
          <a:ln>
            <a:solidFill>
              <a:srgbClr val="C00000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b="1" dirty="0">
                <a:solidFill>
                  <a:schemeClr val="tx1"/>
                </a:solidFill>
              </a:rPr>
              <a:t>Детекция </a:t>
            </a:r>
            <a:br>
              <a:rPr lang="ru-RU" sz="2100" b="1" dirty="0">
                <a:solidFill>
                  <a:schemeClr val="tx1"/>
                </a:solidFill>
              </a:rPr>
            </a:br>
            <a:r>
              <a:rPr lang="ru-RU" sz="2100" b="1" dirty="0">
                <a:solidFill>
                  <a:schemeClr val="tx1"/>
                </a:solidFill>
              </a:rPr>
              <a:t>студентов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0C33E20-661C-4A65-B847-94A32EA5CFF2}"/>
              </a:ext>
            </a:extLst>
          </p:cNvPr>
          <p:cNvSpPr/>
          <p:nvPr/>
        </p:nvSpPr>
        <p:spPr>
          <a:xfrm>
            <a:off x="777086" y="5094513"/>
            <a:ext cx="2789492" cy="6664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7000"/>
            </a:schemeClr>
          </a:solidFill>
          <a:ln>
            <a:solidFill>
              <a:srgbClr val="C00000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b="1" dirty="0">
                <a:solidFill>
                  <a:schemeClr val="tx1"/>
                </a:solidFill>
              </a:rPr>
              <a:t>Детекция </a:t>
            </a:r>
            <a:br>
              <a:rPr lang="ru-RU" sz="2100" b="1" dirty="0">
                <a:solidFill>
                  <a:schemeClr val="tx1"/>
                </a:solidFill>
              </a:rPr>
            </a:br>
            <a:r>
              <a:rPr lang="ru-RU" sz="2100" b="1" dirty="0">
                <a:solidFill>
                  <a:schemeClr val="tx1"/>
                </a:solidFill>
              </a:rPr>
              <a:t>преподавателей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7E288B1-F5DE-4202-96D9-8E245EC39009}"/>
              </a:ext>
            </a:extLst>
          </p:cNvPr>
          <p:cNvSpPr/>
          <p:nvPr/>
        </p:nvSpPr>
        <p:spPr>
          <a:xfrm>
            <a:off x="7445026" y="5092858"/>
            <a:ext cx="2964260" cy="66649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7000"/>
            </a:schemeClr>
          </a:solidFill>
          <a:ln>
            <a:solidFill>
              <a:srgbClr val="C00000">
                <a:alpha val="1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b="1" dirty="0">
                <a:solidFill>
                  <a:schemeClr val="tx1"/>
                </a:solidFill>
              </a:rPr>
              <a:t>Классификация по вовлеченности</a:t>
            </a:r>
          </a:p>
        </p:txBody>
      </p:sp>
      <p:sp>
        <p:nvSpPr>
          <p:cNvPr id="7" name="Знак ''плюс'' 6">
            <a:extLst>
              <a:ext uri="{FF2B5EF4-FFF2-40B4-BE49-F238E27FC236}">
                <a16:creationId xmlns:a16="http://schemas.microsoft.com/office/drawing/2014/main" id="{5B759E38-63FD-427E-856A-EF23E065AF44}"/>
              </a:ext>
            </a:extLst>
          </p:cNvPr>
          <p:cNvSpPr/>
          <p:nvPr/>
        </p:nvSpPr>
        <p:spPr>
          <a:xfrm>
            <a:off x="3691087" y="5273703"/>
            <a:ext cx="301450" cy="304804"/>
          </a:xfrm>
          <a:prstGeom prst="mathPlus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Знак ''плюс'' 15">
            <a:extLst>
              <a:ext uri="{FF2B5EF4-FFF2-40B4-BE49-F238E27FC236}">
                <a16:creationId xmlns:a16="http://schemas.microsoft.com/office/drawing/2014/main" id="{9B6E9807-CA27-47D8-A1DD-60EEB4816D7D}"/>
              </a:ext>
            </a:extLst>
          </p:cNvPr>
          <p:cNvSpPr/>
          <p:nvPr/>
        </p:nvSpPr>
        <p:spPr>
          <a:xfrm>
            <a:off x="7023794" y="5263655"/>
            <a:ext cx="301450" cy="304804"/>
          </a:xfrm>
          <a:prstGeom prst="mathPlus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828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20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2D0A24E-EE70-44DD-8711-00522C1430D1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Объединение лучших моделей и тестирование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696EAB-1C9D-4F40-87D2-BED3E792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07" y="911876"/>
            <a:ext cx="6862829" cy="515317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B720EF-F709-408E-8F16-CB298DA4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428" y="942700"/>
            <a:ext cx="4893144" cy="163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4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21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2D0A24E-EE70-44DD-8711-00522C1430D1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Объединение лучших моделей и тестирование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C0F707-1A27-424D-99E2-7141FDF67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4" y="1002973"/>
            <a:ext cx="6624885" cy="497658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A06413-1A8F-4DFB-B171-1C82A1534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679" y="990131"/>
            <a:ext cx="4864380" cy="164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22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2D0A24E-EE70-44DD-8711-00522C1430D1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Объединение лучших моделей и тестирование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027A92-1BE0-499F-B96C-3FCC4666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80" y="990131"/>
            <a:ext cx="6477085" cy="48558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A91791-1A0C-4166-B295-A095A9F4E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146" y="990131"/>
            <a:ext cx="5071051" cy="16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23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2D0A24E-EE70-44DD-8711-00522C1430D1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Чувствительность модели к искажениям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2447C-E071-4277-883E-0DE389AB73E8}"/>
              </a:ext>
            </a:extLst>
          </p:cNvPr>
          <p:cNvSpPr txBox="1"/>
          <p:nvPr/>
        </p:nvSpPr>
        <p:spPr>
          <a:xfrm>
            <a:off x="357027" y="986991"/>
            <a:ext cx="6097712" cy="1493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360363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b="1" i="0" dirty="0" err="1">
                <a:effectLst/>
                <a:latin typeface="system-ui"/>
              </a:rPr>
              <a:t>dark</a:t>
            </a:r>
            <a:r>
              <a:rPr lang="ru-RU" sz="2400" b="1" i="0" dirty="0">
                <a:effectLst/>
                <a:latin typeface="system-ui"/>
              </a:rPr>
              <a:t> </a:t>
            </a:r>
            <a:r>
              <a:rPr lang="ru-RU" sz="2400" b="0" i="0" dirty="0">
                <a:effectLst/>
                <a:latin typeface="system-ui"/>
              </a:rPr>
              <a:t>- затемнение</a:t>
            </a:r>
          </a:p>
          <a:p>
            <a:pPr marL="360363" indent="-360363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b="1" i="0" dirty="0" err="1">
                <a:effectLst/>
                <a:latin typeface="system-ui"/>
              </a:rPr>
              <a:t>blur</a:t>
            </a:r>
            <a:r>
              <a:rPr lang="ru-RU" sz="2400" b="0" i="0" dirty="0">
                <a:effectLst/>
                <a:latin typeface="system-ui"/>
              </a:rPr>
              <a:t> - размытие</a:t>
            </a:r>
          </a:p>
          <a:p>
            <a:pPr marL="360363" indent="-360363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ru-RU" sz="2400" b="1" i="0" dirty="0" err="1">
                <a:effectLst/>
                <a:latin typeface="system-ui"/>
              </a:rPr>
              <a:t>noise</a:t>
            </a:r>
            <a:r>
              <a:rPr lang="ru-RU" sz="2400" b="0" i="0" dirty="0">
                <a:effectLst/>
                <a:latin typeface="system-ui"/>
              </a:rPr>
              <a:t> - добавление шума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40F70B-8CA6-46D0-8B52-F90F42EE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2" y="2605110"/>
            <a:ext cx="5010070" cy="32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8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44a876283_0_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24</a:t>
            </a:fld>
            <a:endParaRPr sz="1800" b="1"/>
          </a:p>
        </p:txBody>
      </p:sp>
      <p:sp>
        <p:nvSpPr>
          <p:cNvPr id="5" name="Google Shape;91;g3144a876283_0_10">
            <a:extLst>
              <a:ext uri="{FF2B5EF4-FFF2-40B4-BE49-F238E27FC236}">
                <a16:creationId xmlns:a16="http://schemas.microsoft.com/office/drawing/2014/main" id="{32AD9103-8A74-4C23-86CA-BB79D48B77DD}"/>
              </a:ext>
            </a:extLst>
          </p:cNvPr>
          <p:cNvSpPr txBox="1">
            <a:spLocks/>
          </p:cNvSpPr>
          <p:nvPr/>
        </p:nvSpPr>
        <p:spPr>
          <a:xfrm>
            <a:off x="245096" y="1012934"/>
            <a:ext cx="11108703" cy="49666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Clr>
                <a:srgbClr val="FF0000"/>
              </a:buClr>
              <a:buFont typeface="Arial" panose="020B0604020202020204" pitchFamily="34" charset="0"/>
              <a:buNone/>
            </a:pPr>
            <a:r>
              <a:rPr lang="ru-RU" sz="2800" dirty="0">
                <a:solidFill>
                  <a:srgbClr val="0F1115"/>
                </a:solidFill>
                <a:latin typeface="quote-cjk-patch"/>
              </a:rPr>
              <a:t>Создан рабочий прототип, соответствующий техническому заданию.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Ключевые функциональные возможности системы: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Точный подсчет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студентов в аудитории</a:t>
            </a: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Автоматизированное отсеивание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 преподавателей и студентов</a:t>
            </a: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Оценка уровня вовлеченности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каждого студента на основе визуальных признаков</a:t>
            </a: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Автоматический расчет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общего коэффициента вовлеченности аудитории</a:t>
            </a: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Пакетная обработка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изображений и экспорт отчетов в </a:t>
            </a: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CSV</a:t>
            </a:r>
            <a:endParaRPr lang="ru-RU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lvl="1" algn="l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b="1" i="0" dirty="0">
                <a:solidFill>
                  <a:srgbClr val="0F1115"/>
                </a:solidFill>
                <a:effectLst/>
                <a:latin typeface="quote-cjk-patch"/>
              </a:rPr>
              <a:t>Визуализация результатов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 с наложением </a:t>
            </a:r>
            <a:r>
              <a:rPr lang="ru-RU" b="0" i="0" dirty="0" err="1">
                <a:solidFill>
                  <a:srgbClr val="0F1115"/>
                </a:solidFill>
                <a:effectLst/>
                <a:latin typeface="quote-cjk-patch"/>
              </a:rPr>
              <a:t>bounding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 </a:t>
            </a:r>
            <a:r>
              <a:rPr lang="ru-RU" b="0" i="0" dirty="0" err="1">
                <a:solidFill>
                  <a:srgbClr val="0F1115"/>
                </a:solidFill>
                <a:effectLst/>
                <a:latin typeface="quote-cjk-patch"/>
              </a:rPr>
              <a:t>boxes</a:t>
            </a:r>
            <a:r>
              <a:rPr lang="ru-RU" b="0" i="0" dirty="0">
                <a:solidFill>
                  <a:srgbClr val="0F1115"/>
                </a:solidFill>
                <a:effectLst/>
                <a:latin typeface="quote-cjk-patch"/>
              </a:rPr>
              <a:t> и меток классов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2400" b="1" dirty="0">
                <a:highlight>
                  <a:schemeClr val="lt1"/>
                </a:highlight>
              </a:rPr>
              <a:t>Разработан MVP </a:t>
            </a:r>
            <a:r>
              <a:rPr lang="ru-RU" sz="2400" dirty="0">
                <a:highlight>
                  <a:schemeClr val="lt1"/>
                </a:highlight>
              </a:rPr>
              <a:t>– стабильная система, готовая к апробации в реальных условиях образовательного процесса.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2400" i="1" dirty="0">
                <a:highlight>
                  <a:schemeClr val="lt1"/>
                </a:highlight>
              </a:rPr>
              <a:t>Получено согласие на пилотное внедрение.</a:t>
            </a:r>
          </a:p>
        </p:txBody>
      </p:sp>
      <p:sp>
        <p:nvSpPr>
          <p:cNvPr id="6" name="Google Shape;90;g3144a876283_0_10">
            <a:extLst>
              <a:ext uri="{FF2B5EF4-FFF2-40B4-BE49-F238E27FC236}">
                <a16:creationId xmlns:a16="http://schemas.microsoft.com/office/drawing/2014/main" id="{24A82F19-1BCC-4A48-B0BA-7D48B1A44A2A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Итоги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170475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44a876283_0_25"/>
          <p:cNvSpPr txBox="1">
            <a:spLocks noGrp="1"/>
          </p:cNvSpPr>
          <p:nvPr>
            <p:ph type="body" idx="1"/>
          </p:nvPr>
        </p:nvSpPr>
        <p:spPr>
          <a:xfrm>
            <a:off x="349322" y="1119883"/>
            <a:ext cx="11681716" cy="53707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quote-cjk-patch"/>
              </a:rPr>
              <a:t>Апробация и пилотное внедрение: 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F1115"/>
                </a:solidFill>
                <a:latin typeface="quote-cjk-patch"/>
              </a:rPr>
              <a:t>Достигнута договоренность об апробации 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quote-cjk-patch"/>
              </a:rPr>
              <a:t>в </a:t>
            </a:r>
            <a:r>
              <a:rPr lang="ru-RU" sz="2400" b="1" i="0" dirty="0">
                <a:solidFill>
                  <a:srgbClr val="0F1115"/>
                </a:solidFill>
                <a:effectLst/>
                <a:latin typeface="quote-cjk-patch"/>
              </a:rPr>
              <a:t>Сочинском институте (филиале) РУДН</a:t>
            </a:r>
            <a:r>
              <a:rPr lang="ru-RU" sz="2400" b="0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b="0" i="0" dirty="0">
                <a:solidFill>
                  <a:srgbClr val="0F1115"/>
                </a:solidFill>
                <a:effectLst/>
                <a:latin typeface="quote-cjk-patch"/>
              </a:rPr>
              <a:t>Получен доступ к системе видеонаблюдения для тестирования на реальных данных</a:t>
            </a:r>
          </a:p>
          <a:p>
            <a:pPr marL="0" indent="0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quote-cjk-patch"/>
              </a:rPr>
              <a:t>Развитие функционала:</a:t>
            </a:r>
            <a:endParaRPr lang="ru-RU" sz="2400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F1115"/>
                </a:solidFill>
                <a:latin typeface="quote-cjk-patch"/>
              </a:rPr>
              <a:t>Разработка веб-интерфейса для удобной работы преподавателей и администрации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F1115"/>
                </a:solidFill>
                <a:latin typeface="quote-cjk-patch"/>
              </a:rPr>
              <a:t>Создание модуля аналитики и построения динамических отчетов</a:t>
            </a: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F1115"/>
                </a:solidFill>
                <a:latin typeface="quote-cjk-patch"/>
              </a:rPr>
              <a:t>Оптимизация модели для работы в реальном времени</a:t>
            </a:r>
          </a:p>
          <a:p>
            <a:pPr marL="0" indent="0" algn="l">
              <a:lnSpc>
                <a:spcPct val="120000"/>
              </a:lnSpc>
              <a:spcBef>
                <a:spcPts val="500"/>
              </a:spcBef>
              <a:buNone/>
            </a:pPr>
            <a:r>
              <a:rPr lang="ru-RU" sz="2400" b="1" i="0" dirty="0">
                <a:solidFill>
                  <a:srgbClr val="0F1115"/>
                </a:solidFill>
                <a:effectLst/>
                <a:latin typeface="quote-cjk-patch"/>
              </a:rPr>
              <a:t>Научная деятельность и публикации:</a:t>
            </a:r>
            <a:endParaRPr lang="ru-RU" sz="2400" dirty="0">
              <a:solidFill>
                <a:srgbClr val="0F1115"/>
              </a:solidFill>
              <a:latin typeface="quote-cjk-patch"/>
            </a:endParaRPr>
          </a:p>
          <a:p>
            <a:pPr>
              <a:lnSpc>
                <a:spcPct val="120000"/>
              </a:lnSpc>
              <a:spcBef>
                <a:spcPts val="500"/>
              </a:spcBef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highlight>
                  <a:schemeClr val="lt1"/>
                </a:highlight>
              </a:rPr>
              <a:t>Подготовка публикации по методологии и результатам проекта</a:t>
            </a:r>
          </a:p>
        </p:txBody>
      </p:sp>
      <p:sp>
        <p:nvSpPr>
          <p:cNvPr id="269" name="Google Shape;269;g3144a876283_0_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25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7F7C43A0-D563-4003-BC3F-3D512B8357E5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600" b="1" dirty="0"/>
              <a:t>Дальнейшая работа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8346063D-40B2-45EF-8E32-46F673B9C2C2}"/>
              </a:ext>
            </a:extLst>
          </p:cNvPr>
          <p:cNvSpPr txBox="1">
            <a:spLocks/>
          </p:cNvSpPr>
          <p:nvPr/>
        </p:nvSpPr>
        <p:spPr>
          <a:xfrm>
            <a:off x="245097" y="-14195"/>
            <a:ext cx="10722204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b="1" dirty="0"/>
              <a:t>Этапы работы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D5AB24F-6A4E-486C-B7FF-95130355965D}"/>
              </a:ext>
            </a:extLst>
          </p:cNvPr>
          <p:cNvSpPr/>
          <p:nvPr/>
        </p:nvSpPr>
        <p:spPr>
          <a:xfrm>
            <a:off x="657076" y="1276531"/>
            <a:ext cx="6758608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Анализ требований (ТЗ) и формализация задачи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D99FC34-63D0-453D-9E53-7494DE5CADF7}"/>
              </a:ext>
            </a:extLst>
          </p:cNvPr>
          <p:cNvSpPr/>
          <p:nvPr/>
        </p:nvSpPr>
        <p:spPr>
          <a:xfrm>
            <a:off x="1209736" y="2037757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Сбор и подготовка обучающего датасета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207D58-B6D1-4A2B-9845-CF4702FCC252}"/>
              </a:ext>
            </a:extLst>
          </p:cNvPr>
          <p:cNvSpPr/>
          <p:nvPr/>
        </p:nvSpPr>
        <p:spPr>
          <a:xfrm>
            <a:off x="1953314" y="2798983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Проектирование архитектуры модели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F6B093F-5B52-4C97-A44A-E82FA5E90454}"/>
              </a:ext>
            </a:extLst>
          </p:cNvPr>
          <p:cNvSpPr/>
          <p:nvPr/>
        </p:nvSpPr>
        <p:spPr>
          <a:xfrm>
            <a:off x="2628828" y="3564987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Обучение моделей и оценка качества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B59032A-65B6-4C69-8E27-6BB13D0875C0}"/>
              </a:ext>
            </a:extLst>
          </p:cNvPr>
          <p:cNvSpPr/>
          <p:nvPr/>
        </p:nvSpPr>
        <p:spPr>
          <a:xfrm>
            <a:off x="3309842" y="4336366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Тестирование и выбор лучшей модели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E8379698-3AF2-42A1-BEC2-D9C019E327BD}"/>
              </a:ext>
            </a:extLst>
          </p:cNvPr>
          <p:cNvSpPr/>
          <p:nvPr/>
        </p:nvSpPr>
        <p:spPr>
          <a:xfrm>
            <a:off x="4053419" y="5106288"/>
            <a:ext cx="6757200" cy="58584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>
            <a:solidFill>
              <a:srgbClr val="C0000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>
                <a:solidFill>
                  <a:schemeClr val="tx1"/>
                </a:solidFill>
              </a:rPr>
              <a:t>Подведение итогов и подготовка  презентации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3399E-5210-4F2E-A8E3-21D0455FCA92}"/>
              </a:ext>
            </a:extLst>
          </p:cNvPr>
          <p:cNvSpPr txBox="1"/>
          <p:nvPr/>
        </p:nvSpPr>
        <p:spPr>
          <a:xfrm>
            <a:off x="139037" y="1316723"/>
            <a:ext cx="548183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200" lvl="1" indent="-119063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5D1757-3732-4857-9FED-2DC15D203862}"/>
              </a:ext>
            </a:extLst>
          </p:cNvPr>
          <p:cNvSpPr txBox="1"/>
          <p:nvPr/>
        </p:nvSpPr>
        <p:spPr>
          <a:xfrm>
            <a:off x="687220" y="2087997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3363" lvl="1" indent="-149225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2"/>
              <a:tabLst>
                <a:tab pos="233363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B899F6-73A2-459B-8EB5-6948DDF7AFA1}"/>
              </a:ext>
            </a:extLst>
          </p:cNvPr>
          <p:cNvSpPr txBox="1"/>
          <p:nvPr/>
        </p:nvSpPr>
        <p:spPr>
          <a:xfrm>
            <a:off x="1400687" y="2834929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lvl="1" indent="-457200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3"/>
              <a:tabLst>
                <a:tab pos="233363" algn="l"/>
                <a:tab pos="361950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2D3B8D-B226-4E8F-910F-D121724861B8}"/>
              </a:ext>
            </a:extLst>
          </p:cNvPr>
          <p:cNvSpPr txBox="1"/>
          <p:nvPr/>
        </p:nvSpPr>
        <p:spPr>
          <a:xfrm>
            <a:off x="2135893" y="3628820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lvl="1" indent="-457200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4"/>
              <a:tabLst>
                <a:tab pos="233363" algn="l"/>
                <a:tab pos="361950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0BA094-5FDE-411B-97CD-BA0E4796B54E}"/>
              </a:ext>
            </a:extLst>
          </p:cNvPr>
          <p:cNvSpPr txBox="1"/>
          <p:nvPr/>
        </p:nvSpPr>
        <p:spPr>
          <a:xfrm>
            <a:off x="2812450" y="4377941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lvl="1" indent="-457200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5"/>
              <a:tabLst>
                <a:tab pos="233363" algn="l"/>
                <a:tab pos="361950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B4DAF5-F42E-4695-88CA-996D1C89FE36}"/>
              </a:ext>
            </a:extLst>
          </p:cNvPr>
          <p:cNvSpPr txBox="1"/>
          <p:nvPr/>
        </p:nvSpPr>
        <p:spPr>
          <a:xfrm>
            <a:off x="3554076" y="5154813"/>
            <a:ext cx="582771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lvl="1" indent="-457200" algn="l">
              <a:lnSpc>
                <a:spcPct val="110000"/>
              </a:lnSpc>
              <a:spcBef>
                <a:spcPts val="1000"/>
              </a:spcBef>
              <a:buClr>
                <a:srgbClr val="FF0000"/>
              </a:buClr>
              <a:buFont typeface="+mj-lt"/>
              <a:buAutoNum type="arabicPeriod" startAt="6"/>
              <a:tabLst>
                <a:tab pos="233363" algn="l"/>
                <a:tab pos="361950" algn="l"/>
                <a:tab pos="631825" algn="l"/>
              </a:tabLst>
            </a:pPr>
            <a:r>
              <a:rPr lang="ru-RU" sz="24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51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4a876283_0_10"/>
          <p:cNvSpPr txBox="1">
            <a:spLocks noGrp="1"/>
          </p:cNvSpPr>
          <p:nvPr>
            <p:ph type="body" idx="1"/>
          </p:nvPr>
        </p:nvSpPr>
        <p:spPr>
          <a:xfrm>
            <a:off x="174489" y="962535"/>
            <a:ext cx="6748825" cy="519284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1825" lvl="1" indent="-547688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Уточнение постановки задачи на основе подхода object detection и классификации состояния обучающихся.</a:t>
            </a:r>
          </a:p>
          <a:p>
            <a:pPr marL="631825" lvl="1" indent="-547688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Определение набора метрик: </a:t>
            </a:r>
          </a:p>
          <a:p>
            <a:pPr marL="984250" lvl="1" indent="-342900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Tx/>
              <a:buChar char="-"/>
              <a:tabLst>
                <a:tab pos="233363" algn="l"/>
                <a:tab pos="631825" algn="l"/>
              </a:tabLst>
            </a:pPr>
            <a:r>
              <a:rPr lang="ru-RU" b="1" dirty="0">
                <a:ea typeface="Calibri" panose="020F0502020204030204" pitchFamily="34" charset="0"/>
              </a:rPr>
              <a:t>Для детекции: </a:t>
            </a:r>
            <a:r>
              <a:rPr lang="ru-RU" dirty="0" err="1">
                <a:ea typeface="Calibri" panose="020F0502020204030204" pitchFamily="34" charset="0"/>
              </a:rPr>
              <a:t>mAP</a:t>
            </a:r>
            <a:r>
              <a:rPr lang="ru-RU" dirty="0">
                <a:ea typeface="Calibri" panose="020F0502020204030204" pitchFamily="34" charset="0"/>
              </a:rPr>
              <a:t>, </a:t>
            </a:r>
            <a:r>
              <a:rPr lang="en-US" dirty="0">
                <a:ea typeface="Calibri" panose="020F0502020204030204" pitchFamily="34" charset="0"/>
              </a:rPr>
              <a:t>precision</a:t>
            </a:r>
            <a:r>
              <a:rPr lang="ru-RU" dirty="0">
                <a:ea typeface="Calibri" panose="020F0502020204030204" pitchFamily="34" charset="0"/>
              </a:rPr>
              <a:t>, </a:t>
            </a:r>
            <a:r>
              <a:rPr lang="en-US" dirty="0">
                <a:ea typeface="Calibri" panose="020F0502020204030204" pitchFamily="34" charset="0"/>
              </a:rPr>
              <a:t>recall</a:t>
            </a:r>
            <a:r>
              <a:rPr lang="ru-RU" dirty="0">
                <a:ea typeface="Calibri" panose="020F0502020204030204" pitchFamily="34" charset="0"/>
              </a:rPr>
              <a:t> </a:t>
            </a:r>
          </a:p>
          <a:p>
            <a:pPr marL="984250" lvl="1" indent="-342900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Tx/>
              <a:buChar char="-"/>
              <a:tabLst>
                <a:tab pos="233363" algn="l"/>
                <a:tab pos="631825" algn="l"/>
              </a:tabLst>
            </a:pPr>
            <a:r>
              <a:rPr lang="ru-RU" b="1" dirty="0">
                <a:ea typeface="Calibri" panose="020F0502020204030204" pitchFamily="34" charset="0"/>
              </a:rPr>
              <a:t>Для вовлеченности: </a:t>
            </a:r>
            <a:r>
              <a:rPr lang="en-US" dirty="0"/>
              <a:t>accuracy </a:t>
            </a:r>
            <a:r>
              <a:rPr lang="ru-RU" dirty="0"/>
              <a:t>и </a:t>
            </a:r>
            <a:r>
              <a:rPr lang="en-US" dirty="0"/>
              <a:t>F1-score</a:t>
            </a:r>
            <a:endParaRPr lang="ru-RU" dirty="0">
              <a:ea typeface="Calibri" panose="020F0502020204030204" pitchFamily="34" charset="0"/>
            </a:endParaRPr>
          </a:p>
          <a:p>
            <a:pPr marL="631825" lvl="1" indent="-547688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Разработка чек-листа критериев вовлеченности и не вовлеченности</a:t>
            </a:r>
          </a:p>
          <a:p>
            <a:pPr marL="631825" lvl="1" indent="-547688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Согласование структуры аннотаций (</a:t>
            </a:r>
            <a:r>
              <a:rPr lang="ru-RU" dirty="0" err="1">
                <a:ea typeface="Calibri" panose="020F0502020204030204" pitchFamily="34" charset="0"/>
              </a:rPr>
              <a:t>bounding</a:t>
            </a:r>
            <a:r>
              <a:rPr lang="ru-RU" dirty="0">
                <a:ea typeface="Calibri" panose="020F0502020204030204" pitchFamily="34" charset="0"/>
              </a:rPr>
              <a:t> </a:t>
            </a:r>
            <a:r>
              <a:rPr lang="ru-RU" dirty="0" err="1">
                <a:ea typeface="Calibri" panose="020F0502020204030204" pitchFamily="34" charset="0"/>
              </a:rPr>
              <a:t>boxes</a:t>
            </a:r>
            <a:r>
              <a:rPr lang="ru-RU" dirty="0">
                <a:ea typeface="Calibri" panose="020F0502020204030204" pitchFamily="34" charset="0"/>
              </a:rPr>
              <a:t> + класс объекта)</a:t>
            </a:r>
          </a:p>
          <a:p>
            <a:pPr marL="631825" lvl="1" indent="-547688" algn="l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+mj-lt"/>
              <a:buAutoNum type="arabicPeriod"/>
              <a:tabLst>
                <a:tab pos="233363" algn="l"/>
                <a:tab pos="631825" algn="l"/>
              </a:tabLst>
            </a:pPr>
            <a:r>
              <a:rPr lang="ru-RU" dirty="0">
                <a:ea typeface="Calibri" panose="020F0502020204030204" pitchFamily="34" charset="0"/>
              </a:rPr>
              <a:t>Подготовка формы информированного согласия на обработку персональных данных</a:t>
            </a:r>
          </a:p>
        </p:txBody>
      </p:sp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 sz="1800" b="1"/>
          </a:p>
        </p:txBody>
      </p:sp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C867D877-A5CA-43E9-B75B-1CB48B01E84F}"/>
              </a:ext>
            </a:extLst>
          </p:cNvPr>
          <p:cNvSpPr txBox="1">
            <a:spLocks/>
          </p:cNvSpPr>
          <p:nvPr/>
        </p:nvSpPr>
        <p:spPr>
          <a:xfrm>
            <a:off x="245097" y="-4768"/>
            <a:ext cx="10388338" cy="1325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3500" b="1" dirty="0"/>
              <a:t>Анализ требований и формализация задачи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DBDB66-B900-44D0-BD0D-3F890A8C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398" y="1168717"/>
            <a:ext cx="4012799" cy="4986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245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5bb2be680_4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3" name="Содержимое 3">
            <a:extLst>
              <a:ext uri="{FF2B5EF4-FFF2-40B4-BE49-F238E27FC236}">
                <a16:creationId xmlns:a16="http://schemas.microsoft.com/office/drawing/2014/main" id="{CD5EAFB4-DE7C-BA6F-C0CA-BFDC60636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25958"/>
              </p:ext>
            </p:extLst>
          </p:nvPr>
        </p:nvGraphicFramePr>
        <p:xfrm>
          <a:off x="334963" y="1266092"/>
          <a:ext cx="11501995" cy="47435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8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1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1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809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Название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Описание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</a:pPr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Требования по идентификации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041">
                <a:tc>
                  <a:txBody>
                    <a:bodyPr/>
                    <a:lstStyle/>
                    <a:p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student_engaged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Студент вовлечен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Четко видно, что студент слушает преподавателя. Если студент смотрит куда-либо, но не на слайды или преподавателя, то он считается не вовлеченным. Записывание студентом текста в тетрадку считаем отвлечением.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3577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student_disengaged</a:t>
                      </a: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Студент не вовлечен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Студент делает что угодно, но не внимателен к преподавателю или презентации (взгляд в сторону, закрытые глаза, включая моргание, смотрение в телефон, тетрадку, на соседа и т.п.).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2033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student_unknown</a:t>
                      </a: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Не понятно, вовлечен ли студент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Как правило, эта категория используется в четырех случаях:</a:t>
                      </a:r>
                    </a:p>
                    <a:p>
                      <a:pPr marL="285750" indent="-285750">
                        <a:buFont typeface="Системный шрифт, обычный"/>
                        <a:buChar char="−"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видно лишь кусочек головы/лица, по которому не понятно, внимателен ли студент</a:t>
                      </a:r>
                    </a:p>
                    <a:p>
                      <a:pPr marL="285750" indent="-285750">
                        <a:buFont typeface="Системный шрифт, обычный"/>
                        <a:buChar char="−"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видно только затылок студента</a:t>
                      </a:r>
                    </a:p>
                    <a:p>
                      <a:pPr marL="285750" indent="-285750">
                        <a:buFont typeface="Системный шрифт, обычный"/>
                        <a:buChar char="−"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видно маленький кусочек студента, так как он обрезан по краю фото</a:t>
                      </a:r>
                    </a:p>
                    <a:p>
                      <a:pPr marL="285750" indent="-285750">
                        <a:buFont typeface="Системный шрифт, обычный"/>
                        <a:buChar char="−"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сильно размыто лицо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809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teacher</a:t>
                      </a:r>
                    </a:p>
                  </a:txBody>
                  <a:tcPr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Преподаватель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kern="12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Один или несколько преподавателей.</a:t>
                      </a:r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57E88B-40A8-45FB-AA28-CA3832A3247E}"/>
              </a:ext>
            </a:extLst>
          </p:cNvPr>
          <p:cNvSpPr txBox="1"/>
          <p:nvPr/>
        </p:nvSpPr>
        <p:spPr>
          <a:xfrm>
            <a:off x="334963" y="284530"/>
            <a:ext cx="45674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Категории разметки</a:t>
            </a:r>
          </a:p>
        </p:txBody>
      </p:sp>
    </p:spTree>
    <p:extLst>
      <p:ext uri="{BB962C8B-B14F-4D97-AF65-F5344CB8AC3E}">
        <p14:creationId xmlns:p14="http://schemas.microsoft.com/office/powerpoint/2010/main" val="170971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44a876283_0_10"/>
          <p:cNvSpPr txBox="1">
            <a:spLocks noGrp="1"/>
          </p:cNvSpPr>
          <p:nvPr>
            <p:ph type="body" idx="1"/>
          </p:nvPr>
        </p:nvSpPr>
        <p:spPr>
          <a:xfrm>
            <a:off x="334962" y="1009078"/>
            <a:ext cx="6466529" cy="57123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Получение согласия участников съемки в письменной форме.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Фотографирование обучающихся в аудиториях во время занятий.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Очистка от некачественных изображений.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Обеспечение разнообразия в составе группы (аудитории, число обучающихся, позы, освещение и пр.).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ea typeface="Calibri" panose="020F0502020204030204" pitchFamily="34" charset="0"/>
              </a:rPr>
              <a:t>Проведение работы по унификации имен файлов, преобразованию форматов «</a:t>
            </a:r>
            <a:r>
              <a:rPr lang="en-US" dirty="0">
                <a:ea typeface="Calibri" panose="020F0502020204030204" pitchFamily="34" charset="0"/>
              </a:rPr>
              <a:t>jpg</a:t>
            </a:r>
            <a:r>
              <a:rPr lang="ru-RU" dirty="0">
                <a:ea typeface="Calibri" panose="020F0502020204030204" pitchFamily="34" charset="0"/>
              </a:rPr>
              <a:t>», «</a:t>
            </a:r>
            <a:r>
              <a:rPr lang="en-US" dirty="0" err="1">
                <a:ea typeface="Calibri" panose="020F0502020204030204" pitchFamily="34" charset="0"/>
              </a:rPr>
              <a:t>png</a:t>
            </a:r>
            <a:r>
              <a:rPr lang="ru-RU" dirty="0">
                <a:ea typeface="Calibri" panose="020F0502020204030204" pitchFamily="34" charset="0"/>
              </a:rPr>
              <a:t>», «</a:t>
            </a:r>
            <a:r>
              <a:rPr lang="en-US" dirty="0" err="1">
                <a:ea typeface="Calibri" panose="020F0502020204030204" pitchFamily="34" charset="0"/>
              </a:rPr>
              <a:t>hei</a:t>
            </a:r>
            <a:r>
              <a:rPr lang="ru-RU" dirty="0">
                <a:ea typeface="Calibri" panose="020F0502020204030204" pitchFamily="34" charset="0"/>
              </a:rPr>
              <a:t>с».</a:t>
            </a:r>
          </a:p>
          <a:p>
            <a:pPr marL="342900" lvl="0" indent="-342900" algn="l">
              <a:lnSpc>
                <a:spcPct val="100000"/>
              </a:lnSpc>
              <a:spcBef>
                <a:spcPts val="1800"/>
              </a:spcBef>
              <a:buClr>
                <a:srgbClr val="FF0000"/>
              </a:buClr>
              <a:buFont typeface="+mj-lt"/>
              <a:buAutoNum type="arabicPeriod"/>
              <a:tabLst>
                <a:tab pos="223520" algn="l"/>
              </a:tabLst>
            </a:pPr>
            <a:r>
              <a:rPr lang="ru-RU" dirty="0">
                <a:highlight>
                  <a:schemeClr val="lt1"/>
                </a:highlight>
              </a:rPr>
              <a:t>Проведение разметки 10 независимыми экспертами.</a:t>
            </a:r>
          </a:p>
        </p:txBody>
      </p:sp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 sz="1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52E29-F535-4D0D-A8E2-BE417C289932}"/>
              </a:ext>
            </a:extLst>
          </p:cNvPr>
          <p:cNvSpPr txBox="1"/>
          <p:nvPr/>
        </p:nvSpPr>
        <p:spPr>
          <a:xfrm>
            <a:off x="334963" y="284530"/>
            <a:ext cx="94244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Сбор и подготовка обучающего датасета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569464-0F68-4BD7-865A-EB0387E3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4668">
            <a:off x="7305910" y="1221069"/>
            <a:ext cx="3000183" cy="19996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32D99-CC75-400C-B68E-A56705AF3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345">
            <a:off x="8424617" y="3865264"/>
            <a:ext cx="3115166" cy="207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5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459877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 sz="1800" b="1"/>
          </a:p>
        </p:txBody>
      </p:sp>
      <p:pic>
        <p:nvPicPr>
          <p:cNvPr id="1027" name="Picture 3" descr="D:\Users\nikulina.u\Downloads\IMG_7659.jpeg"/>
          <p:cNvPicPr>
            <a:picLocks noChangeAspect="1" noChangeArrowheads="1"/>
          </p:cNvPicPr>
          <p:nvPr/>
        </p:nvPicPr>
        <p:blipFill rotWithShape="1">
          <a:blip r:embed="rId3" cstate="print"/>
          <a:srcRect r="10611" b="47137"/>
          <a:stretch/>
        </p:blipFill>
        <p:spPr bwMode="auto">
          <a:xfrm>
            <a:off x="318130" y="2387733"/>
            <a:ext cx="3724571" cy="4330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F38EBA-1DE9-41E7-8E48-30142BCAC752}"/>
              </a:ext>
            </a:extLst>
          </p:cNvPr>
          <p:cNvSpPr txBox="1"/>
          <p:nvPr/>
        </p:nvSpPr>
        <p:spPr>
          <a:xfrm>
            <a:off x="334963" y="284530"/>
            <a:ext cx="502182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3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Проведение разметки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051B3C6-9DBF-4170-98C1-8222554A27DD}"/>
              </a:ext>
            </a:extLst>
          </p:cNvPr>
          <p:cNvSpPr/>
          <p:nvPr/>
        </p:nvSpPr>
        <p:spPr>
          <a:xfrm>
            <a:off x="318130" y="1820377"/>
            <a:ext cx="3724570" cy="36933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tx1"/>
                </a:solidFill>
              </a:rPr>
              <a:t>Инструкция по разметке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BAD33-51B2-4A36-BEAA-A8C29880179B}"/>
              </a:ext>
            </a:extLst>
          </p:cNvPr>
          <p:cNvSpPr txBox="1"/>
          <p:nvPr/>
        </p:nvSpPr>
        <p:spPr>
          <a:xfrm>
            <a:off x="334963" y="1036552"/>
            <a:ext cx="3433169" cy="5858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Обучение команды разметчиков (10 человек)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3C086-7463-4990-B6A5-6FD7C212B312}"/>
              </a:ext>
            </a:extLst>
          </p:cNvPr>
          <p:cNvSpPr txBox="1"/>
          <p:nvPr/>
        </p:nvSpPr>
        <p:spPr>
          <a:xfrm>
            <a:off x="5598933" y="1026427"/>
            <a:ext cx="5025765" cy="28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Сервис для разметки </a:t>
            </a:r>
            <a:r>
              <a:rPr lang="en-US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CVAT</a:t>
            </a:r>
            <a:r>
              <a:rPr lang="ru-RU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ru-RU" sz="18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www.cvat.ai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A17F8EF5-AF8D-40C2-9E6A-76F361773C3E}"/>
              </a:ext>
            </a:extLst>
          </p:cNvPr>
          <p:cNvSpPr/>
          <p:nvPr/>
        </p:nvSpPr>
        <p:spPr>
          <a:xfrm>
            <a:off x="4161001" y="998109"/>
            <a:ext cx="1195786" cy="822268"/>
          </a:xfrm>
          <a:prstGeom prst="rightArrow">
            <a:avLst>
              <a:gd name="adj1" fmla="val 50000"/>
              <a:gd name="adj2" fmla="val 67011"/>
            </a:avLst>
          </a:prstGeom>
          <a:solidFill>
            <a:schemeClr val="accent2">
              <a:lumMod val="20000"/>
              <a:lumOff val="80000"/>
              <a:alpha val="62000"/>
            </a:schemeClr>
          </a:solidFill>
          <a:ln>
            <a:solidFill>
              <a:schemeClr val="accent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>
              <a:solidFill>
                <a:schemeClr val="tx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F163ACF-B594-4D63-A88E-D97A31ADF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33" y="1622353"/>
            <a:ext cx="3275916" cy="180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70A14B2-ABE7-4F4E-A24A-D44203329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247" y="3619413"/>
            <a:ext cx="6281123" cy="30767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C18AB87-39A6-49B7-9C00-9D98F33FD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4147" y="1622353"/>
            <a:ext cx="2705223" cy="1827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8057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12-02 13-04-51">
            <a:hlinkClick r:id="" action="ppaction://media"/>
            <a:extLst>
              <a:ext uri="{FF2B5EF4-FFF2-40B4-BE49-F238E27FC236}">
                <a16:creationId xmlns:a16="http://schemas.microsoft.com/office/drawing/2014/main" id="{985E7979-8946-4A06-9F99-EF2A9BEF38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765" y="870686"/>
            <a:ext cx="10196473" cy="5736262"/>
          </a:xfrm>
          <a:prstGeom prst="rect">
            <a:avLst/>
          </a:prstGeom>
        </p:spPr>
      </p:pic>
      <p:sp>
        <p:nvSpPr>
          <p:cNvPr id="5" name="Google Shape;90;g3144a876283_0_10">
            <a:extLst>
              <a:ext uri="{FF2B5EF4-FFF2-40B4-BE49-F238E27FC236}">
                <a16:creationId xmlns:a16="http://schemas.microsoft.com/office/drawing/2014/main" id="{4D865A7E-197A-40B3-ADB6-B9C9F8961C0F}"/>
              </a:ext>
            </a:extLst>
          </p:cNvPr>
          <p:cNvSpPr txBox="1">
            <a:spLocks/>
          </p:cNvSpPr>
          <p:nvPr/>
        </p:nvSpPr>
        <p:spPr>
          <a:xfrm>
            <a:off x="245097" y="-4768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/>
              <a:t>Пример проведения разметки</a:t>
            </a:r>
          </a:p>
        </p:txBody>
      </p:sp>
    </p:spTree>
    <p:extLst>
      <p:ext uri="{BB962C8B-B14F-4D97-AF65-F5344CB8AC3E}">
        <p14:creationId xmlns:p14="http://schemas.microsoft.com/office/powerpoint/2010/main" val="381678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44a876283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 sz="1800" b="1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sz="1800" b="1"/>
          </a:p>
        </p:txBody>
      </p:sp>
      <p:sp>
        <p:nvSpPr>
          <p:cNvPr id="9" name="Google Shape;90;g3144a876283_0_10">
            <a:extLst>
              <a:ext uri="{FF2B5EF4-FFF2-40B4-BE49-F238E27FC236}">
                <a16:creationId xmlns:a16="http://schemas.microsoft.com/office/drawing/2014/main" id="{C1D8DA44-3E9A-4AB5-9A54-C5E9CB67687B}"/>
              </a:ext>
            </a:extLst>
          </p:cNvPr>
          <p:cNvSpPr txBox="1">
            <a:spLocks/>
          </p:cNvSpPr>
          <p:nvPr/>
        </p:nvSpPr>
        <p:spPr>
          <a:xfrm>
            <a:off x="245097" y="5281"/>
            <a:ext cx="10722204" cy="1220826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ru-RU" sz="4000" b="1" dirty="0" err="1"/>
              <a:t>Кропы</a:t>
            </a:r>
            <a:r>
              <a:rPr lang="ru-RU" sz="4000" b="1" dirty="0"/>
              <a:t> по категориям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A370D4-A5BF-44F2-B8A7-80B56AF1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0" y="897845"/>
            <a:ext cx="11108703" cy="54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433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1509</Words>
  <Application>Microsoft Office PowerPoint</Application>
  <PresentationFormat>Широкоэкранный</PresentationFormat>
  <Paragraphs>201</Paragraphs>
  <Slides>25</Slides>
  <Notes>23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Helvetica Neue</vt:lpstr>
      <vt:lpstr>quote-cjk-patch</vt:lpstr>
      <vt:lpstr>system-ui</vt:lpstr>
      <vt:lpstr>Times New Roman</vt:lpstr>
      <vt:lpstr>Wingdings</vt:lpstr>
      <vt:lpstr>Системный шрифт, обычный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оценки вовлеченности и посещаемости студентов на основе компьютерного зрения  (по статическим изображениям учебной аудитории)</dc:title>
  <dc:creator>Санников Максим Витальевич</dc:creator>
  <cp:lastModifiedBy>Artem</cp:lastModifiedBy>
  <cp:revision>156</cp:revision>
  <dcterms:created xsi:type="dcterms:W3CDTF">2024-09-19T08:55:23Z</dcterms:created>
  <dcterms:modified xsi:type="dcterms:W3CDTF">2025-12-03T07:06:48Z</dcterms:modified>
</cp:coreProperties>
</file>